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2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ags/tag3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3" r:id="rId1"/>
  </p:sldMasterIdLst>
  <p:notesMasterIdLst>
    <p:notesMasterId r:id="rId67"/>
  </p:notesMasterIdLst>
  <p:handoutMasterIdLst>
    <p:handoutMasterId r:id="rId68"/>
  </p:handoutMasterIdLst>
  <p:sldIdLst>
    <p:sldId id="322" r:id="rId2"/>
    <p:sldId id="335" r:id="rId3"/>
    <p:sldId id="336" r:id="rId4"/>
    <p:sldId id="331" r:id="rId5"/>
    <p:sldId id="267" r:id="rId6"/>
    <p:sldId id="332" r:id="rId7"/>
    <p:sldId id="285" r:id="rId8"/>
    <p:sldId id="286" r:id="rId9"/>
    <p:sldId id="283" r:id="rId10"/>
    <p:sldId id="284" r:id="rId11"/>
    <p:sldId id="333" r:id="rId12"/>
    <p:sldId id="334" r:id="rId13"/>
    <p:sldId id="356" r:id="rId14"/>
    <p:sldId id="287" r:id="rId15"/>
    <p:sldId id="288" r:id="rId16"/>
    <p:sldId id="289" r:id="rId17"/>
    <p:sldId id="295" r:id="rId18"/>
    <p:sldId id="342" r:id="rId19"/>
    <p:sldId id="291" r:id="rId20"/>
    <p:sldId id="292" r:id="rId21"/>
    <p:sldId id="296" r:id="rId22"/>
    <p:sldId id="293" r:id="rId23"/>
    <p:sldId id="294" r:id="rId24"/>
    <p:sldId id="352" r:id="rId25"/>
    <p:sldId id="358" r:id="rId26"/>
    <p:sldId id="351" r:id="rId27"/>
    <p:sldId id="359" r:id="rId28"/>
    <p:sldId id="350" r:id="rId29"/>
    <p:sldId id="297" r:id="rId30"/>
    <p:sldId id="357" r:id="rId31"/>
    <p:sldId id="300" r:id="rId32"/>
    <p:sldId id="298" r:id="rId33"/>
    <p:sldId id="345" r:id="rId34"/>
    <p:sldId id="299" r:id="rId35"/>
    <p:sldId id="301" r:id="rId36"/>
    <p:sldId id="302" r:id="rId37"/>
    <p:sldId id="353" r:id="rId38"/>
    <p:sldId id="303" r:id="rId39"/>
    <p:sldId id="318" r:id="rId40"/>
    <p:sldId id="319" r:id="rId41"/>
    <p:sldId id="348" r:id="rId42"/>
    <p:sldId id="354" r:id="rId43"/>
    <p:sldId id="304" r:id="rId44"/>
    <p:sldId id="317" r:id="rId45"/>
    <p:sldId id="305" r:id="rId46"/>
    <p:sldId id="323" r:id="rId47"/>
    <p:sldId id="343" r:id="rId48"/>
    <p:sldId id="355" r:id="rId49"/>
    <p:sldId id="307" r:id="rId50"/>
    <p:sldId id="324" r:id="rId51"/>
    <p:sldId id="320" r:id="rId52"/>
    <p:sldId id="308" r:id="rId53"/>
    <p:sldId id="309" r:id="rId54"/>
    <p:sldId id="321" r:id="rId55"/>
    <p:sldId id="310" r:id="rId56"/>
    <p:sldId id="311" r:id="rId57"/>
    <p:sldId id="312" r:id="rId58"/>
    <p:sldId id="330" r:id="rId59"/>
    <p:sldId id="325" r:id="rId60"/>
    <p:sldId id="328" r:id="rId61"/>
    <p:sldId id="329" r:id="rId62"/>
    <p:sldId id="338" r:id="rId63"/>
    <p:sldId id="339" r:id="rId64"/>
    <p:sldId id="340" r:id="rId65"/>
    <p:sldId id="341" r:id="rId6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35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600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8B0F1305-82A9-4333-A1B8-84EB7E327E62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673173DF-A0B4-4808-9AB0-2112C1688C2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928480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5F30297-B3E8-4E81-9D49-B40608C1EC2A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3FE9BE2-620E-4B5C-BEA9-1A0F2DF9A1B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017908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987843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723332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318240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889266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3557210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31410034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35721599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3909743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4690180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32388787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E45FECC-68EE-499B-BB96-DBADC1B25BDE}" type="slidenum">
              <a:rPr lang="en-US" altLang="sr-Latn-R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sr-Latn-R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076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4056278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4287705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ACF4513-AD93-4C8E-9322-A69FC182B861}" type="slidenum">
              <a:rPr lang="en-US" altLang="sr-Latn-R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sr-Latn-R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9591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8274854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56866CC-2563-4428-9750-ADBB7A674383}" type="slidenum">
              <a:rPr lang="en-US" altLang="sr-Latn-R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 altLang="sr-Latn-R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4597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42027312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39602732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6232081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C44461E-7C02-4843-9CE9-EFA3CA94FFDF}" type="slidenum">
              <a:rPr lang="en-US" altLang="sr-Latn-R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35</a:t>
            </a:fld>
            <a:endParaRPr lang="en-US" altLang="sr-Latn-R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3782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5191272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945933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6642432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6271993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3448639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42219830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3174858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33539051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sr-Latn-RS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AC2F021-C2C8-4BF3-9748-CEF11F135ED7}" type="slidenum">
              <a:rPr lang="en-US" altLang="sr-Latn-R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45</a:t>
            </a:fld>
            <a:endParaRPr lang="en-US" altLang="sr-Latn-R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8818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02375965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3380239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31652227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273113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0047872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74279EA-C161-4B78-ADAA-4C96831331CE}" type="slidenum">
              <a:rPr lang="en-US" altLang="sr-Latn-R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52</a:t>
            </a:fld>
            <a:endParaRPr lang="en-US" altLang="sr-Latn-R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03045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70624026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83656132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86470871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0494171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5903108-BF38-4F8C-AD56-83A2147E40C8}" type="slidenum">
              <a:rPr lang="en-US" altLang="sr-Latn-R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57</a:t>
            </a:fld>
            <a:endParaRPr lang="en-US" altLang="sr-Latn-R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6305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36672717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60362516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08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94393377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701314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592141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542631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2907213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4979439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615629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5AAF5C48-8881-4E88-845C-7612D5D7D639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5045392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3CB5F-4305-4191-80E4-00B19C1DE086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823647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0BB82-6948-4D6B-9C05-6819FB5CD235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858266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432200-B857-4148-B1DF-3073100C1C8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608863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59EF40-647F-44FA-BB9B-8E44837EE5A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73350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0CF20-B4DF-4E3F-810B-0D81B86852C1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812069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10EC3925-3684-47B8-8531-8D5F244C565F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1507458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6D099-E153-4F25-9A58-C354CD534D23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905002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D1A0F-726D-446C-B9FC-A48FFD29FCD9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69679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9BB08-52E7-447F-8C43-BCD64D76186B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99084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FB1B0-2E71-47CB-8262-876022885B99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76091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167F1-DA48-4C29-AB3A-34773316089D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24426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391521-D634-4175-85C4-0B3BBFF6EAA1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24131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E9A98D67-CA7A-4955-8F63-B025BF215964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04" r:id="rId2"/>
    <p:sldLayoutId id="2147484013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4" r:id="rId9"/>
    <p:sldLayoutId id="2147484010" r:id="rId10"/>
    <p:sldLayoutId id="2147484011" r:id="rId11"/>
    <p:sldLayoutId id="2147484015" r:id="rId12"/>
    <p:sldLayoutId id="214748401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Prostate_middle_lobe_orig.jpg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rologymatch.com/node/87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20938"/>
            <a:ext cx="77406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/>
              <a:t>VESICA URINARIA, </a:t>
            </a:r>
            <a:br>
              <a:rPr lang="en-US" sz="3600" b="1"/>
            </a:br>
            <a:r>
              <a:rPr lang="en-US" sz="3600" b="1"/>
              <a:t>URETHRA MASCULINA, </a:t>
            </a:r>
            <a:br>
              <a:rPr lang="en-US" sz="3600" b="1"/>
            </a:br>
            <a:r>
              <a:rPr lang="en-US" sz="3600" b="1"/>
              <a:t>ORGANA GENITALIA MASCULINA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7477125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4400" b="1"/>
              <a:t>Vesica urinaria</a:t>
            </a:r>
            <a:r>
              <a:rPr lang="sr-Latn-CS" sz="4400"/>
              <a:t> </a:t>
            </a:r>
            <a:r>
              <a:rPr lang="sr-Latn-CS" sz="4400" b="1"/>
              <a:t>masculina </a:t>
            </a:r>
            <a:r>
              <a:rPr lang="sr-Latn-CS" sz="4400"/>
              <a:t>(</a:t>
            </a:r>
            <a:r>
              <a:rPr lang="sr-Latn-CS" sz="4400">
                <a:solidFill>
                  <a:schemeClr val="tx1"/>
                </a:solidFill>
                <a:latin typeface="YUBaskerville" pitchFamily="18" charset="0"/>
              </a:rPr>
              <a:t>muška mokraćna bešika</a:t>
            </a:r>
            <a:r>
              <a:rPr lang="sr-Latn-CS" sz="4400"/>
              <a:t>)</a:t>
            </a:r>
            <a:endParaRPr lang="en-GB" sz="4400"/>
          </a:p>
        </p:txBody>
      </p:sp>
      <p:pic>
        <p:nvPicPr>
          <p:cNvPr id="25603" name="Picture 4" descr="Graphic1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341438"/>
            <a:ext cx="5759450" cy="5419725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82613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sr-Latn-RS" sz="3300" b="1" smtClean="0"/>
              <a:t>ГРАЂА М. БЕШИКЕ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00188"/>
            <a:ext cx="8229600" cy="4929187"/>
          </a:xfrm>
        </p:spPr>
        <p:txBody>
          <a:bodyPr/>
          <a:lstStyle/>
          <a:p>
            <a:pPr eaLnBrk="1" hangingPunct="1"/>
            <a:r>
              <a:rPr lang="sr-Latn-CS" altLang="sr-Latn-RS" sz="2000" b="1" smtClean="0"/>
              <a:t>TUNICA SEROSA </a:t>
            </a:r>
          </a:p>
          <a:p>
            <a:pPr eaLnBrk="1" hangingPunct="1"/>
            <a:r>
              <a:rPr lang="sr-Latn-CS" altLang="sr-Latn-RS" sz="2000" b="1" smtClean="0"/>
              <a:t> </a:t>
            </a:r>
            <a:r>
              <a:rPr lang="sr-Latn-CS" altLang="sr-Latn-RS" sz="2000" smtClean="0"/>
              <a:t>peritoneum parietale</a:t>
            </a:r>
          </a:p>
          <a:p>
            <a:pPr eaLnBrk="1" hangingPunct="1"/>
            <a:r>
              <a:rPr lang="sr-Latn-CS" altLang="sr-Latn-RS" sz="2000" b="1" smtClean="0"/>
              <a:t>TUNICA MUSCULARIS </a:t>
            </a:r>
          </a:p>
          <a:p>
            <a:pPr eaLnBrk="1" hangingPunct="1"/>
            <a:r>
              <a:rPr lang="sr-Latn-CS" altLang="sr-Latn-RS" sz="2000" b="1" smtClean="0"/>
              <a:t> </a:t>
            </a:r>
            <a:r>
              <a:rPr lang="sr-Cyrl-CS" altLang="sr-Latn-RS" sz="2000" smtClean="0"/>
              <a:t>лонгитудинални, циркуларни и лонгитудинални или мрежасти слој</a:t>
            </a:r>
            <a:endParaRPr lang="sr-Latn-CS" altLang="sr-Latn-RS" sz="2000" smtClean="0"/>
          </a:p>
          <a:p>
            <a:pPr eaLnBrk="1" hangingPunct="1"/>
            <a:r>
              <a:rPr lang="sr-Latn-CS" altLang="sr-Latn-RS" sz="2000" smtClean="0">
                <a:solidFill>
                  <a:srgbClr val="FF0000"/>
                </a:solidFill>
              </a:rPr>
              <a:t>M.detrusor vesicae (m.detrusor urinae) </a:t>
            </a:r>
            <a:r>
              <a:rPr lang="sr-Latn-CS" altLang="sr-Latn-RS" sz="2000" smtClean="0"/>
              <a:t>– parasimpatikus</a:t>
            </a:r>
          </a:p>
          <a:p>
            <a:pPr eaLnBrk="1" hangingPunct="1"/>
            <a:r>
              <a:rPr lang="sr-Latn-CS" altLang="sr-Latn-RS" sz="2000" smtClean="0">
                <a:solidFill>
                  <a:srgbClr val="FF0000"/>
                </a:solidFill>
              </a:rPr>
              <a:t>M.sphincter vesicae </a:t>
            </a:r>
            <a:r>
              <a:rPr lang="sr-Latn-CS" altLang="sr-Latn-RS" sz="2000" smtClean="0"/>
              <a:t>– </a:t>
            </a:r>
            <a:r>
              <a:rPr lang="sr-Cyrl-CS" altLang="sr-Latn-RS" sz="2000" smtClean="0"/>
              <a:t>на врату бешике</a:t>
            </a:r>
            <a:r>
              <a:rPr lang="sr-Latn-CS" altLang="sr-Latn-RS" sz="2000" smtClean="0"/>
              <a:t>, simpatikus pl.pelvicusa</a:t>
            </a:r>
          </a:p>
          <a:p>
            <a:pPr eaLnBrk="1" hangingPunct="1"/>
            <a:r>
              <a:rPr lang="sr-Latn-CS" altLang="sr-Latn-RS" sz="2000" smtClean="0">
                <a:solidFill>
                  <a:srgbClr val="FF0000"/>
                </a:solidFill>
              </a:rPr>
              <a:t>M. sphincter urethrae - </a:t>
            </a:r>
            <a:r>
              <a:rPr lang="sr-Latn-CS" altLang="sr-Latn-RS" sz="2000" smtClean="0">
                <a:solidFill>
                  <a:schemeClr val="tx2"/>
                </a:solidFill>
              </a:rPr>
              <a:t>n. pudendus, </a:t>
            </a:r>
            <a:r>
              <a:rPr lang="sr-Cyrl-CS" altLang="sr-Latn-RS" sz="2000" smtClean="0">
                <a:solidFill>
                  <a:schemeClr val="tx2"/>
                </a:solidFill>
              </a:rPr>
              <a:t>воља</a:t>
            </a:r>
            <a:endParaRPr lang="sr-Latn-CS" altLang="sr-Latn-RS" sz="2000" smtClean="0"/>
          </a:p>
          <a:p>
            <a:pPr eaLnBrk="1" hangingPunct="1"/>
            <a:r>
              <a:rPr lang="sr-Latn-CS" altLang="sr-Latn-RS" sz="2000" b="1" smtClean="0">
                <a:solidFill>
                  <a:schemeClr val="tx2"/>
                </a:solidFill>
              </a:rPr>
              <a:t>TUNICA MUCOSA</a:t>
            </a:r>
          </a:p>
          <a:p>
            <a:pPr eaLnBrk="1" hangingPunct="1"/>
            <a:r>
              <a:rPr lang="sr-Cyrl-CS" altLang="sr-Latn-RS" sz="2000" smtClean="0">
                <a:solidFill>
                  <a:schemeClr val="tx2"/>
                </a:solidFill>
              </a:rPr>
              <a:t>слојевит епител прелазног типа</a:t>
            </a:r>
            <a:endParaRPr lang="sr-Cyrl-CS" altLang="sr-Latn-RS" sz="1700" smtClean="0">
              <a:solidFill>
                <a:schemeClr val="tx2"/>
              </a:solidFill>
            </a:endParaRPr>
          </a:p>
          <a:p>
            <a:pPr eaLnBrk="1" hangingPunct="1"/>
            <a:r>
              <a:rPr lang="sr-Cyrl-CS" altLang="sr-Latn-RS" sz="2000" smtClean="0">
                <a:solidFill>
                  <a:schemeClr val="tx2"/>
                </a:solidFill>
              </a:rPr>
              <a:t>наборан, сем у предeлу тригонума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sr-Cyrl-CS" altLang="sr-Latn-RS" sz="20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954088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sr-Cyrl-CS" altLang="sr-Latn-RS" sz="3300" b="1" smtClean="0"/>
              <a:t>Крвни и лимфни судови и инервација м. бешике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00188"/>
            <a:ext cx="8229600" cy="5000625"/>
          </a:xfrm>
        </p:spPr>
        <p:txBody>
          <a:bodyPr/>
          <a:lstStyle/>
          <a:p>
            <a:pPr eaLnBrk="1" hangingPunct="1"/>
            <a:r>
              <a:rPr lang="sr-Cyrl-CS" altLang="sr-Latn-RS" sz="2000" b="1" smtClean="0"/>
              <a:t>Артерије</a:t>
            </a:r>
            <a:r>
              <a:rPr lang="sr-Latn-CS" altLang="sr-Latn-RS" sz="2000" b="1" smtClean="0"/>
              <a:t>: </a:t>
            </a:r>
          </a:p>
          <a:p>
            <a:pPr eaLnBrk="1" hangingPunct="1"/>
            <a:r>
              <a:rPr lang="sr-Latn-CS" altLang="sr-Latn-RS" sz="2000" smtClean="0">
                <a:solidFill>
                  <a:srgbClr val="FF0000"/>
                </a:solidFill>
              </a:rPr>
              <a:t>aa. vesicales superiores (a.umbilicalis)</a:t>
            </a:r>
          </a:p>
          <a:p>
            <a:pPr eaLnBrk="1" hangingPunct="1"/>
            <a:r>
              <a:rPr lang="sr-Latn-CS" altLang="sr-Latn-RS" sz="2000" smtClean="0">
                <a:solidFill>
                  <a:srgbClr val="FF0000"/>
                </a:solidFill>
              </a:rPr>
              <a:t>a. vesicalis inferior (a. Iliaca interna)</a:t>
            </a:r>
          </a:p>
          <a:p>
            <a:pPr eaLnBrk="1" hangingPunct="1"/>
            <a:r>
              <a:rPr lang="sr-Cyrl-CS" altLang="sr-Latn-RS" sz="2000" b="1" smtClean="0"/>
              <a:t>Вене</a:t>
            </a:r>
            <a:r>
              <a:rPr lang="sr-Latn-CS" altLang="sr-Latn-RS" sz="2000" b="1" smtClean="0"/>
              <a:t> : </a:t>
            </a:r>
          </a:p>
          <a:p>
            <a:pPr eaLnBrk="1" hangingPunct="1"/>
            <a:r>
              <a:rPr lang="sr-Latn-CS" altLang="sr-Latn-RS" sz="2000" smtClean="0">
                <a:solidFill>
                  <a:srgbClr val="0070C0"/>
                </a:solidFill>
              </a:rPr>
              <a:t>plexus venosus vesicalis – v.iliaca interna</a:t>
            </a:r>
          </a:p>
          <a:p>
            <a:pPr eaLnBrk="1" hangingPunct="1"/>
            <a:r>
              <a:rPr lang="sr-Cyrl-CS" altLang="sr-Latn-RS" sz="2000" b="1" smtClean="0"/>
              <a:t>Лимфни судови </a:t>
            </a:r>
            <a:r>
              <a:rPr lang="sr-Latn-CS" altLang="sr-Latn-RS" sz="2000" b="1" smtClean="0"/>
              <a:t>:</a:t>
            </a:r>
          </a:p>
          <a:p>
            <a:pPr eaLnBrk="1" hangingPunct="1"/>
            <a:r>
              <a:rPr lang="sr-Latn-CS" altLang="sr-Latn-RS" sz="2000" b="1" smtClean="0">
                <a:solidFill>
                  <a:srgbClr val="00B050"/>
                </a:solidFill>
              </a:rPr>
              <a:t>N.l.iliaci interni i externi, n.l. subaortici </a:t>
            </a:r>
            <a:r>
              <a:rPr lang="sr-Latn-CS" altLang="sr-Latn-RS" sz="2000" smtClean="0">
                <a:solidFill>
                  <a:srgbClr val="00B050"/>
                </a:solidFill>
              </a:rPr>
              <a:t>(</a:t>
            </a:r>
            <a:r>
              <a:rPr lang="sr-Cyrl-CS" altLang="sr-Latn-RS" sz="2000" smtClean="0">
                <a:solidFill>
                  <a:srgbClr val="00B050"/>
                </a:solidFill>
              </a:rPr>
              <a:t>врат</a:t>
            </a:r>
            <a:r>
              <a:rPr lang="sr-Latn-CS" altLang="sr-Latn-RS" sz="2000" smtClean="0">
                <a:solidFill>
                  <a:srgbClr val="00B050"/>
                </a:solidFill>
              </a:rPr>
              <a:t>)</a:t>
            </a:r>
          </a:p>
          <a:p>
            <a:pPr eaLnBrk="1" hangingPunct="1"/>
            <a:r>
              <a:rPr lang="sr-Cyrl-CS" altLang="sr-Latn-RS" sz="2000" b="1" smtClean="0"/>
              <a:t>Инервација </a:t>
            </a:r>
            <a:r>
              <a:rPr lang="sr-Latn-CS" altLang="sr-Latn-RS" sz="2000" b="1" smtClean="0"/>
              <a:t>:</a:t>
            </a:r>
          </a:p>
          <a:p>
            <a:pPr eaLnBrk="1" hangingPunct="1"/>
            <a:r>
              <a:rPr lang="sr-Latn-CS" altLang="sr-Latn-RS" sz="2000" smtClean="0">
                <a:solidFill>
                  <a:srgbClr val="FF00FF"/>
                </a:solidFill>
              </a:rPr>
              <a:t>Plexus pelvicus – plexus vesicalis (simp. </a:t>
            </a:r>
            <a:r>
              <a:rPr lang="sr-Cyrl-CS" altLang="sr-Latn-RS" sz="2000" smtClean="0">
                <a:solidFill>
                  <a:srgbClr val="FF00FF"/>
                </a:solidFill>
              </a:rPr>
              <a:t>и</a:t>
            </a:r>
            <a:r>
              <a:rPr lang="sr-Latn-CS" altLang="sr-Latn-RS" sz="2000" smtClean="0">
                <a:solidFill>
                  <a:srgbClr val="FF00FF"/>
                </a:solidFill>
              </a:rPr>
              <a:t> parasim.)</a:t>
            </a:r>
          </a:p>
          <a:p>
            <a:pPr eaLnBrk="1" hangingPunct="1"/>
            <a:r>
              <a:rPr lang="sr-Cyrl-CS" altLang="sr-Latn-RS" sz="2000" smtClean="0"/>
              <a:t>Повреда симпатикуса </a:t>
            </a:r>
            <a:r>
              <a:rPr lang="sr-Latn-CS" altLang="sr-Latn-RS" sz="2000" smtClean="0"/>
              <a:t>– incontinentio urinae</a:t>
            </a:r>
          </a:p>
          <a:p>
            <a:pPr eaLnBrk="1" hangingPunct="1"/>
            <a:r>
              <a:rPr lang="sr-Cyrl-CS" altLang="sr-Latn-RS" sz="2000" smtClean="0"/>
              <a:t>Повреда парасимпатикусa </a:t>
            </a:r>
            <a:r>
              <a:rPr lang="sr-Latn-CS" altLang="sr-Latn-RS" sz="2000" smtClean="0"/>
              <a:t>– retentio urinae</a:t>
            </a:r>
          </a:p>
          <a:p>
            <a:pPr eaLnBrk="1" hangingPunct="1"/>
            <a:r>
              <a:rPr lang="sr-Latn-CS" altLang="sr-Latn-RS" sz="2000" smtClean="0">
                <a:solidFill>
                  <a:srgbClr val="FF00FF"/>
                </a:solidFill>
              </a:rPr>
              <a:t>N.pudendus - </a:t>
            </a:r>
            <a:r>
              <a:rPr lang="sr-Latn-CS" altLang="sr-Latn-RS" sz="2000" smtClean="0"/>
              <a:t>m. sphincter urethrae</a:t>
            </a:r>
            <a:endParaRPr lang="en-US" altLang="sr-Latn-RS" sz="2000" smtClean="0">
              <a:solidFill>
                <a:srgbClr val="FF00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2775" y="192088"/>
            <a:ext cx="8085138" cy="715962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МУШКИ ПОЛНИ ОРГАНИ </a:t>
            </a:r>
            <a:br>
              <a:rPr lang="en-US" altLang="en-US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</a:t>
            </a:r>
            <a:r>
              <a:rPr lang="en-GB" altLang="en-US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ORGANA GENITALIA MASCULINA)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88" y="620713"/>
            <a:ext cx="9109075" cy="6049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altLang="en-US" sz="14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altLang="en-US" sz="20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А)  Унутрашњи (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organa genitalia masculina interna)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GB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- </a:t>
            </a: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већим делом у карличној дупљи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Б) Спољашњи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(organa genitalia masculina externa)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- у предњем делу међице (</a:t>
            </a:r>
            <a:r>
              <a:rPr lang="en-GB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perineum)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sr-Latn-CS" altLang="en-US" sz="14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O</a:t>
            </a:r>
            <a:r>
              <a:rPr lang="sr-Latn-C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rgana genitalia masculina</a:t>
            </a: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sr-Latn-C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interna</a:t>
            </a:r>
            <a:r>
              <a:rPr lang="sr-Latn-C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br>
              <a:rPr lang="sr-Latn-C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1) Testis (</a:t>
            </a:r>
            <a:r>
              <a:rPr lang="sr-Cyrl-C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сем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e</a:t>
            </a:r>
            <a:r>
              <a:rPr lang="sr-Cyrl-C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ник</a:t>
            </a:r>
            <a:r>
              <a:rPr lang="sr-Latn-C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2) Epididymis 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пасеменик)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3)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Ductus deferens 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семевод)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4)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Ductus ejaculatorius 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бризник)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5)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Vesicula seminalis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(семена кесица)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6) Prostata 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кестењача)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7)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Glandulae bulbo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urethrales 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булбо-уретралне жлезде)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sr-Latn-C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O</a:t>
            </a:r>
            <a:r>
              <a:rPr lang="sr-Latn-C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rgana genitalia masculina</a:t>
            </a:r>
            <a:r>
              <a:rPr lang="en-U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GB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ex</a:t>
            </a:r>
            <a:r>
              <a:rPr lang="sr-Latn-CS" altLang="en-US" sz="1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terna</a:t>
            </a:r>
            <a:r>
              <a:rPr lang="sr-Latn-C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br>
              <a:rPr lang="sr-Latn-C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1)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Penis </a:t>
            </a:r>
            <a:r>
              <a:rPr lang="sr-Latn-C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полни уд</a:t>
            </a:r>
            <a:r>
              <a:rPr lang="sr-Latn-C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2) Urethra masculina 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мокраћна цев)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3)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Scrotum 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мошнице)</a:t>
            </a:r>
            <a:endParaRPr lang="sr-Latn-C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4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48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48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48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48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48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48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048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48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710613" cy="6442075"/>
          </a:xfrm>
        </p:spPr>
        <p:txBody>
          <a:bodyPr/>
          <a:lstStyle/>
          <a:p>
            <a:pPr eaLnBrk="1" hangingPunct="1"/>
            <a:r>
              <a:rPr lang="sr-Latn-CS" altLang="sr-Latn-RS" b="1" smtClean="0"/>
              <a:t>Organa genitalia masculina</a:t>
            </a:r>
            <a:r>
              <a:rPr lang="sr-Latn-CS" altLang="sr-Latn-RS" smtClean="0"/>
              <a:t> (</a:t>
            </a:r>
            <a:r>
              <a:rPr lang="sr-Latn-CS" altLang="sr-Latn-RS" smtClean="0">
                <a:solidFill>
                  <a:schemeClr val="tx1"/>
                </a:solidFill>
                <a:latin typeface="YUBaskerville" pitchFamily="18" charset="0"/>
              </a:rPr>
              <a:t>polni organi muškarca</a:t>
            </a:r>
            <a:r>
              <a:rPr lang="sr-Latn-CS" altLang="sr-Latn-RS" smtClean="0"/>
              <a:t>):</a:t>
            </a:r>
            <a:br>
              <a:rPr lang="sr-Latn-CS" altLang="sr-Latn-RS" smtClean="0"/>
            </a:br>
            <a:r>
              <a:rPr lang="sr-Latn-CS" altLang="sr-Latn-RS" smtClean="0"/>
              <a:t>	- organa genitalia masculina 	externa (</a:t>
            </a:r>
            <a:r>
              <a:rPr lang="sr-Latn-CS" altLang="sr-Latn-RS" smtClean="0">
                <a:solidFill>
                  <a:schemeClr val="tx1"/>
                </a:solidFill>
                <a:latin typeface="YUBaskerville" pitchFamily="18" charset="0"/>
              </a:rPr>
              <a:t>spoljašnji polni 	organi muškarca</a:t>
            </a:r>
            <a:r>
              <a:rPr lang="sr-Latn-CS" altLang="sr-Latn-RS" smtClean="0"/>
              <a:t>)</a:t>
            </a:r>
            <a:br>
              <a:rPr lang="sr-Latn-CS" altLang="sr-Latn-RS" smtClean="0"/>
            </a:br>
            <a:r>
              <a:rPr lang="sr-Latn-CS" altLang="sr-Latn-RS" smtClean="0"/>
              <a:t>	- organa genitalia masculina 	interna (</a:t>
            </a:r>
            <a:r>
              <a:rPr lang="sr-Latn-CS" altLang="sr-Latn-RS" smtClean="0">
                <a:solidFill>
                  <a:schemeClr val="tx1"/>
                </a:solidFill>
                <a:latin typeface="YUBaskerville" pitchFamily="18" charset="0"/>
              </a:rPr>
              <a:t>unutrašnji polni 	organi muškarca</a:t>
            </a:r>
            <a:r>
              <a:rPr lang="sr-Latn-CS" altLang="sr-Latn-RS" smtClean="0"/>
              <a:t>)</a:t>
            </a:r>
            <a:endParaRPr lang="en-GB" altLang="sr-Latn-R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7477125" cy="1143000"/>
          </a:xfrm>
        </p:spPr>
        <p:txBody>
          <a:bodyPr/>
          <a:lstStyle/>
          <a:p>
            <a:pPr algn="ctr" eaLnBrk="1" hangingPunct="1"/>
            <a:r>
              <a:rPr lang="sr-Latn-CS" altLang="sr-Latn-RS" sz="3600" b="1" smtClean="0"/>
              <a:t>Organa genitalia masculina</a:t>
            </a:r>
            <a:r>
              <a:rPr lang="sr-Latn-CS" altLang="sr-Latn-RS" sz="3600" smtClean="0"/>
              <a:t> </a:t>
            </a:r>
            <a:br>
              <a:rPr lang="sr-Latn-CS" altLang="sr-Latn-RS" sz="3600" smtClean="0"/>
            </a:br>
            <a:r>
              <a:rPr lang="sr-Latn-CS" altLang="sr-Latn-RS" sz="3600" smtClean="0"/>
              <a:t>(</a:t>
            </a:r>
            <a:r>
              <a:rPr lang="sr-Latn-CS" altLang="sr-Latn-RS" sz="3600" smtClean="0">
                <a:solidFill>
                  <a:schemeClr val="tx1"/>
                </a:solidFill>
                <a:latin typeface="YUBaskerville" pitchFamily="18" charset="0"/>
              </a:rPr>
              <a:t>polni organi muškarca</a:t>
            </a:r>
            <a:r>
              <a:rPr lang="sr-Latn-CS" altLang="sr-Latn-RS" sz="3600" smtClean="0"/>
              <a:t>)</a:t>
            </a:r>
            <a:endParaRPr lang="en-GB" altLang="sr-Latn-RS" sz="3600" smtClean="0"/>
          </a:p>
        </p:txBody>
      </p:sp>
      <p:pic>
        <p:nvPicPr>
          <p:cNvPr id="32771" name="Picture 3" descr="Graphic1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268413"/>
            <a:ext cx="5688012" cy="543560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674100" cy="6370637"/>
          </a:xfrm>
        </p:spPr>
        <p:txBody>
          <a:bodyPr/>
          <a:lstStyle/>
          <a:p>
            <a:pPr eaLnBrk="1" hangingPunct="1"/>
            <a:r>
              <a:rPr lang="sr-Latn-CS" altLang="sr-Latn-RS" sz="2900" b="1" smtClean="0"/>
              <a:t>Organa genitalia masculina externa</a:t>
            </a:r>
            <a:r>
              <a:rPr lang="sr-Latn-CS" altLang="sr-Latn-RS" sz="2900" smtClean="0"/>
              <a:t> (</a:t>
            </a:r>
            <a:r>
              <a:rPr lang="sr-Latn-CS" altLang="sr-Latn-RS" sz="2900" smtClean="0">
                <a:solidFill>
                  <a:schemeClr val="tx1"/>
                </a:solidFill>
                <a:latin typeface="YUBaskerville" pitchFamily="18" charset="0"/>
              </a:rPr>
              <a:t>spoljašnji polni organi muškarca</a:t>
            </a:r>
            <a:r>
              <a:rPr lang="sr-Latn-CS" altLang="sr-Latn-RS" sz="2900" smtClean="0"/>
              <a:t>):</a:t>
            </a:r>
            <a:br>
              <a:rPr lang="sr-Latn-CS" altLang="sr-Latn-RS" sz="2900" smtClean="0"/>
            </a:br>
            <a:r>
              <a:rPr lang="sr-Latn-CS" altLang="sr-Latn-RS" sz="2900" smtClean="0"/>
              <a:t>1) </a:t>
            </a:r>
            <a:r>
              <a:rPr lang="sr-Latn-CS" altLang="sr-Latn-RS" sz="2900" b="1" smtClean="0"/>
              <a:t>Penis</a:t>
            </a:r>
            <a:r>
              <a:rPr lang="sr-Latn-CS" altLang="sr-Latn-RS" sz="2900" smtClean="0"/>
              <a:t>:</a:t>
            </a:r>
            <a:r>
              <a:rPr lang="en-US" altLang="sr-Latn-RS" sz="2900" smtClean="0"/>
              <a:t>10,2 – 15,2 cm.</a:t>
            </a:r>
            <a:r>
              <a:rPr lang="sr-Latn-CS" altLang="sr-Latn-RS" sz="2900" smtClean="0"/>
              <a:t/>
            </a:r>
            <a:br>
              <a:rPr lang="sr-Latn-CS" altLang="sr-Latn-RS" sz="2900" smtClean="0"/>
            </a:br>
            <a:r>
              <a:rPr lang="sr-Latn-CS" altLang="sr-Latn-RS" sz="2900" smtClean="0"/>
              <a:t>	a) glans penis</a:t>
            </a:r>
            <a:br>
              <a:rPr lang="sr-Latn-CS" altLang="sr-Latn-RS" sz="2900" smtClean="0"/>
            </a:br>
            <a:r>
              <a:rPr lang="sr-Latn-CS" altLang="sr-Latn-RS" sz="2900" smtClean="0"/>
              <a:t>		- ostium urethrae externum</a:t>
            </a:r>
            <a:r>
              <a:rPr lang="en-US" altLang="sr-Latn-RS" sz="2900" smtClean="0"/>
              <a:t/>
            </a:r>
            <a:br>
              <a:rPr lang="en-US" altLang="sr-Latn-RS" sz="2900" smtClean="0"/>
            </a:br>
            <a:r>
              <a:rPr lang="en-US" altLang="sr-Latn-RS" sz="2900" smtClean="0"/>
              <a:t>		- </a:t>
            </a:r>
            <a:r>
              <a:rPr lang="sr-Latn-CS" altLang="sr-Latn-RS" sz="2900" smtClean="0"/>
              <a:t>preputium penis</a:t>
            </a:r>
            <a:r>
              <a:rPr lang="en-US" altLang="sr-Latn-RS" sz="2900" smtClean="0"/>
              <a:t>, frenulum preputii</a:t>
            </a:r>
            <a:r>
              <a:rPr lang="sr-Latn-CS" altLang="sr-Latn-RS" sz="2900" smtClean="0"/>
              <a:t> 	</a:t>
            </a:r>
            <a:r>
              <a:rPr lang="en-US" altLang="sr-Latn-RS" sz="2900" smtClean="0"/>
              <a:t/>
            </a:r>
            <a:br>
              <a:rPr lang="en-US" altLang="sr-Latn-RS" sz="2900" smtClean="0"/>
            </a:br>
            <a:r>
              <a:rPr lang="en-US" altLang="sr-Latn-RS" sz="2900" smtClean="0"/>
              <a:t>	</a:t>
            </a:r>
            <a:r>
              <a:rPr lang="sr-Latn-CS" altLang="sr-Latn-RS" sz="2900" smtClean="0"/>
              <a:t>b) corpus penis</a:t>
            </a:r>
            <a:br>
              <a:rPr lang="sr-Latn-CS" altLang="sr-Latn-RS" sz="2900" smtClean="0"/>
            </a:br>
            <a:r>
              <a:rPr lang="sr-Latn-CS" altLang="sr-Latn-RS" sz="2900" smtClean="0"/>
              <a:t>		- collum glandis</a:t>
            </a:r>
            <a:br>
              <a:rPr lang="sr-Latn-CS" altLang="sr-Latn-RS" sz="2900" smtClean="0"/>
            </a:br>
            <a:r>
              <a:rPr lang="sr-Latn-CS" altLang="sr-Latn-RS" sz="2900" smtClean="0"/>
              <a:t>	c) radix penis</a:t>
            </a:r>
            <a:br>
              <a:rPr lang="sr-Latn-CS" altLang="sr-Latn-RS" sz="2900" smtClean="0"/>
            </a:br>
            <a:r>
              <a:rPr lang="sr-Latn-CS" altLang="sr-Latn-RS" sz="2900" smtClean="0"/>
              <a:t>	- tela subcutanea penis</a:t>
            </a:r>
            <a:r>
              <a:rPr lang="en-US" altLang="sr-Latn-RS" sz="2900" smtClean="0"/>
              <a:t>- Colles fascia- dartos fasc.- nastavlja sa Scarpa´s fas.</a:t>
            </a:r>
            <a:br>
              <a:rPr lang="en-US" altLang="sr-Latn-RS" sz="2900" smtClean="0"/>
            </a:br>
            <a:r>
              <a:rPr lang="en-US" altLang="sr-Latn-RS" sz="2900" smtClean="0"/>
              <a:t>	- fascia profunda penis Buck- za t.albugineu</a:t>
            </a:r>
            <a:r>
              <a:rPr lang="sr-Latn-CS" altLang="sr-Latn-RS" sz="2900" smtClean="0"/>
              <a:t/>
            </a:r>
            <a:br>
              <a:rPr lang="sr-Latn-CS" altLang="sr-Latn-RS" sz="2900" smtClean="0"/>
            </a:br>
            <a:r>
              <a:rPr lang="sr-Latn-CS" altLang="sr-Latn-RS" sz="2900" smtClean="0"/>
              <a:t>	- lig. fundiforme penis</a:t>
            </a:r>
            <a:br>
              <a:rPr lang="sr-Latn-CS" altLang="sr-Latn-RS" sz="2900" smtClean="0"/>
            </a:br>
            <a:r>
              <a:rPr lang="sr-Latn-CS" altLang="sr-Latn-RS" sz="2900" smtClean="0"/>
              <a:t>	- </a:t>
            </a:r>
            <a:r>
              <a:rPr lang="en-US" altLang="sr-Latn-RS" sz="2900" smtClean="0"/>
              <a:t>lig. </a:t>
            </a:r>
            <a:r>
              <a:rPr lang="sr-Latn-CS" altLang="sr-Latn-RS" sz="2900" smtClean="0"/>
              <a:t>suspensorium penis</a:t>
            </a:r>
            <a:r>
              <a:rPr lang="en-US" altLang="sr-Latn-RS" sz="2900" smtClean="0"/>
              <a:t>- nastavak Buck`s fasc.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r="37869" b="37746"/>
          <a:stretch>
            <a:fillRect/>
          </a:stretch>
        </p:blipFill>
        <p:spPr bwMode="auto">
          <a:xfrm>
            <a:off x="0" y="0"/>
            <a:ext cx="7916863" cy="680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sr-Latn-RS" smtClean="0"/>
          </a:p>
        </p:txBody>
      </p:sp>
      <p:sp>
        <p:nvSpPr>
          <p:cNvPr id="38915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7900988" cy="4495800"/>
          </a:xfrm>
        </p:spPr>
        <p:txBody>
          <a:bodyPr/>
          <a:lstStyle/>
          <a:p>
            <a:endParaRPr lang="en-US" altLang="sr-Latn-RS" smtClean="0"/>
          </a:p>
        </p:txBody>
      </p:sp>
      <p:pic>
        <p:nvPicPr>
          <p:cNvPr id="38916" name="Picture 4" descr="Slika61 - Adhezije prepuciju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14313"/>
            <a:ext cx="8429625" cy="592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r="37685" b="37993"/>
          <a:stretch>
            <a:fillRect/>
          </a:stretch>
        </p:blipFill>
        <p:spPr bwMode="auto">
          <a:xfrm>
            <a:off x="0" y="0"/>
            <a:ext cx="7961313" cy="677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r="37869" b="37746"/>
          <a:stretch>
            <a:fillRect/>
          </a:stretch>
        </p:blipFill>
        <p:spPr bwMode="auto">
          <a:xfrm>
            <a:off x="0" y="0"/>
            <a:ext cx="7916863" cy="680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7" r="37537" b="38780"/>
          <a:stretch>
            <a:fillRect/>
          </a:stretch>
        </p:blipFill>
        <p:spPr bwMode="auto">
          <a:xfrm>
            <a:off x="-1588" y="0"/>
            <a:ext cx="8029576" cy="668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745538" cy="6442075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sr-Latn-CS" altLang="sr-Latn-RS" sz="4900" smtClean="0">
                <a:solidFill>
                  <a:schemeClr val="tx1"/>
                </a:solidFill>
                <a:latin typeface="YUBaskerville" pitchFamily="18" charset="0"/>
              </a:rPr>
              <a:t>erektilna tela penisa</a:t>
            </a:r>
            <a:r>
              <a:rPr lang="sr-Latn-CS" altLang="sr-Latn-RS" sz="4900" smtClean="0"/>
              <a:t>:</a:t>
            </a:r>
            <a:br>
              <a:rPr lang="sr-Latn-CS" altLang="sr-Latn-RS" sz="4900" smtClean="0"/>
            </a:br>
            <a:r>
              <a:rPr lang="sr-Latn-CS" altLang="sr-Latn-RS" sz="4900" smtClean="0"/>
              <a:t>	a) corpora cavernosa penis</a:t>
            </a:r>
            <a:r>
              <a:rPr lang="en-US" altLang="sr-Latn-RS" sz="4900" smtClean="0"/>
              <a:t/>
            </a:r>
            <a:br>
              <a:rPr lang="en-US" altLang="sr-Latn-RS" sz="4900" smtClean="0"/>
            </a:br>
            <a:r>
              <a:rPr lang="en-US" altLang="sr-Latn-RS" sz="4900" smtClean="0"/>
              <a:t>		</a:t>
            </a:r>
            <a:r>
              <a:rPr lang="en-US" altLang="sr-Latn-RS" sz="3200" smtClean="0"/>
              <a:t>- interkavernozni septum</a:t>
            </a:r>
            <a:r>
              <a:rPr lang="sr-Latn-CS" altLang="sr-Latn-RS" sz="3200" smtClean="0"/>
              <a:t> 	</a:t>
            </a:r>
            <a:br>
              <a:rPr lang="sr-Latn-CS" altLang="sr-Latn-RS" sz="3200" smtClean="0"/>
            </a:br>
            <a:r>
              <a:rPr lang="sr-Latn-CS" altLang="sr-Latn-RS" sz="3200" smtClean="0"/>
              <a:t>		- crura penis</a:t>
            </a:r>
            <a:r>
              <a:rPr lang="en-US" altLang="sr-Latn-RS" sz="3200" smtClean="0"/>
              <a:t/>
            </a:r>
            <a:br>
              <a:rPr lang="en-US" altLang="sr-Latn-RS" sz="3200" smtClean="0"/>
            </a:br>
            <a:r>
              <a:rPr lang="en-US" altLang="sr-Latn-RS" sz="3200" smtClean="0"/>
              <a:t>		- sinusoidi-kavernozni prostori- trabekule</a:t>
            </a:r>
            <a:r>
              <a:rPr lang="sr-Latn-CS" altLang="sr-Latn-RS" sz="3200" smtClean="0"/>
              <a:t/>
            </a:r>
            <a:br>
              <a:rPr lang="sr-Latn-CS" altLang="sr-Latn-RS" sz="3200" smtClean="0"/>
            </a:br>
            <a:r>
              <a:rPr lang="sr-Latn-CS" altLang="sr-Latn-RS" sz="4900" smtClean="0"/>
              <a:t>	b) corpus spongiosum penis 	</a:t>
            </a:r>
            <a:br>
              <a:rPr lang="sr-Latn-CS" altLang="sr-Latn-RS" sz="4900" smtClean="0"/>
            </a:br>
            <a:r>
              <a:rPr lang="sr-Latn-CS" altLang="sr-Latn-RS" sz="4900" smtClean="0"/>
              <a:t>		- glans penis</a:t>
            </a:r>
            <a:br>
              <a:rPr lang="sr-Latn-CS" altLang="sr-Latn-RS" sz="4900" smtClean="0"/>
            </a:br>
            <a:r>
              <a:rPr lang="sr-Latn-CS" altLang="sr-Latn-RS" sz="4900" smtClean="0"/>
              <a:t>		- bulbus penis</a:t>
            </a:r>
            <a:br>
              <a:rPr lang="sr-Latn-CS" altLang="sr-Latn-RS" sz="4900" smtClean="0"/>
            </a:br>
            <a:r>
              <a:rPr lang="sr-Latn-CS" altLang="sr-Latn-RS" sz="4900" smtClean="0"/>
              <a:t>	- tunica albuginea</a:t>
            </a:r>
            <a:endParaRPr lang="en-GB" altLang="sr-Latn-RS" sz="49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8" r="40970" b="38387"/>
          <a:stretch>
            <a:fillRect/>
          </a:stretch>
        </p:blipFill>
        <p:spPr bwMode="auto">
          <a:xfrm>
            <a:off x="250825" y="115888"/>
            <a:ext cx="7100888" cy="674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4" r="39714" b="42717"/>
          <a:stretch>
            <a:fillRect/>
          </a:stretch>
        </p:blipFill>
        <p:spPr bwMode="auto">
          <a:xfrm>
            <a:off x="250825" y="260350"/>
            <a:ext cx="7302500" cy="626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571500" y="0"/>
            <a:ext cx="8229600" cy="571500"/>
          </a:xfrm>
        </p:spPr>
        <p:txBody>
          <a:bodyPr/>
          <a:lstStyle/>
          <a:p>
            <a:pPr algn="ctr" eaLnBrk="1" hangingPunct="1"/>
            <a:r>
              <a:rPr lang="en-US" altLang="en-US" sz="2800" b="1" smtClean="0">
                <a:solidFill>
                  <a:schemeClr val="tx1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МОКРАЋНА ЦЕВ</a:t>
            </a:r>
            <a:r>
              <a:rPr lang="sr-Cyrl-CS" altLang="en-US" sz="2800" b="1" smtClean="0">
                <a:solidFill>
                  <a:schemeClr val="tx1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(</a:t>
            </a:r>
            <a:r>
              <a:rPr lang="en-GB" altLang="en-US" sz="2800" b="1" smtClean="0">
                <a:solidFill>
                  <a:schemeClr val="tx1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URTHRA</a:t>
            </a:r>
            <a:r>
              <a:rPr lang="sr-Cyrl-CS" altLang="en-US" sz="2800" b="1" smtClean="0">
                <a:solidFill>
                  <a:schemeClr val="tx1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</a:t>
            </a:r>
            <a:endParaRPr lang="sr-Latn-CS" altLang="en-US" sz="2800" b="1" smtClean="0">
              <a:solidFill>
                <a:schemeClr val="tx1"/>
              </a:solidFill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</p:txBody>
      </p:sp>
      <p:sp>
        <p:nvSpPr>
          <p:cNvPr id="50179" name="Content Placeholder 2"/>
          <p:cNvSpPr>
            <a:spLocks noGrp="1"/>
          </p:cNvSpPr>
          <p:nvPr>
            <p:ph sz="half" idx="1"/>
          </p:nvPr>
        </p:nvSpPr>
        <p:spPr>
          <a:xfrm>
            <a:off x="142875" y="785813"/>
            <a:ext cx="5500688" cy="59293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sr-Cyrl-C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Завршни део мокраћних путева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Слузокожно-мишићни цеваст орган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* </a:t>
            </a:r>
            <a:r>
              <a:rPr lang="en-GB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URETHRA MASCULINA: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пружа се од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ostium urethrae internum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(бешика) до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ostium urethrae externum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на врху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glans penis);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дужина: око </a:t>
            </a:r>
            <a:r>
              <a:rPr lang="en-US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16цм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- 3 дела:</a:t>
            </a:r>
            <a:b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1) </a:t>
            </a:r>
            <a:r>
              <a:rPr lang="en-GB" altLang="en-US" sz="18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pars prostatica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-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пролази кроз простату</a:t>
            </a:r>
            <a:b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- у овај део уретре уливају се бризници</a:t>
            </a:r>
            <a:b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(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ductus ejaculatorius),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који носе семену</a:t>
            </a:r>
            <a:b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течност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и сперматозоиде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2) </a:t>
            </a:r>
            <a:r>
              <a:rPr lang="en-GB" altLang="en-US" sz="18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pars membranacea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- пролази кроз мишићно дно карлице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- око овог дела налазе се булбоуретралне</a:t>
            </a:r>
            <a:b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жлезде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3) </a:t>
            </a:r>
            <a:r>
              <a:rPr lang="en-GB" altLang="en-US" sz="18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pars spongiosa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- пролази кроз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pars spongiosa penis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   - у овај део се ливају изводни канали </a:t>
            </a:r>
            <a:b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булбоуретралних жлезда</a:t>
            </a:r>
            <a:endParaRPr lang="en-US" altLang="en-US" smtClean="0"/>
          </a:p>
        </p:txBody>
      </p:sp>
      <p:pic>
        <p:nvPicPr>
          <p:cNvPr id="50180" name="Content Placeholder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7" r="39862" b="37746"/>
          <a:stretch>
            <a:fillRect/>
          </a:stretch>
        </p:blipFill>
        <p:spPr>
          <a:xfrm>
            <a:off x="5715000" y="1714500"/>
            <a:ext cx="3429000" cy="4240213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7" r="39862" b="37746"/>
          <a:stretch>
            <a:fillRect/>
          </a:stretch>
        </p:blipFill>
        <p:spPr bwMode="auto">
          <a:xfrm>
            <a:off x="0" y="0"/>
            <a:ext cx="7553325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710613" cy="6442075"/>
          </a:xfrm>
        </p:spPr>
        <p:txBody>
          <a:bodyPr/>
          <a:lstStyle/>
          <a:p>
            <a:pPr eaLnBrk="1" hangingPunct="1"/>
            <a:r>
              <a:rPr lang="sr-Latn-CS" altLang="sr-Latn-RS" sz="2500" b="1" smtClean="0"/>
              <a:t>URETHRA MASCULINA</a:t>
            </a:r>
            <a:r>
              <a:rPr lang="sr-Latn-CS" altLang="sr-Latn-RS" sz="2500" smtClean="0"/>
              <a:t/>
            </a:r>
            <a:br>
              <a:rPr lang="sr-Latn-CS" altLang="sr-Latn-RS" sz="2500" smtClean="0"/>
            </a:br>
            <a:r>
              <a:rPr lang="sr-Latn-CS" altLang="sr-Latn-RS" sz="2500" smtClean="0"/>
              <a:t>A) </a:t>
            </a:r>
            <a:r>
              <a:rPr lang="sr-Latn-CS" altLang="sr-Latn-RS" sz="2500" smtClean="0">
                <a:solidFill>
                  <a:srgbClr val="FF0000"/>
                </a:solidFill>
              </a:rPr>
              <a:t>pars prostatica urethrae </a:t>
            </a:r>
            <a:r>
              <a:rPr lang="sr-Latn-CS" altLang="sr-Latn-RS" sz="2500" smtClean="0"/>
              <a:t>: 2-4 cm,10-12 mm.</a:t>
            </a:r>
            <a:br>
              <a:rPr lang="sr-Latn-CS" altLang="sr-Latn-RS" sz="2500" smtClean="0"/>
            </a:br>
            <a:r>
              <a:rPr lang="sr-Latn-CS" altLang="sr-Latn-RS" sz="2500" smtClean="0"/>
              <a:t>	- pars intramuralis</a:t>
            </a:r>
            <a:br>
              <a:rPr lang="sr-Latn-CS" altLang="sr-Latn-RS" sz="2500" smtClean="0"/>
            </a:br>
            <a:r>
              <a:rPr lang="sr-Latn-CS" altLang="sr-Latn-RS" sz="2500" smtClean="0"/>
              <a:t>	- ostium urethrae internum – 7 mm</a:t>
            </a:r>
            <a:br>
              <a:rPr lang="sr-Latn-CS" altLang="sr-Latn-RS" sz="2500" smtClean="0"/>
            </a:br>
            <a:r>
              <a:rPr lang="sr-Latn-CS" altLang="sr-Latn-RS" sz="2500" smtClean="0"/>
              <a:t>	- spatium profundum perinei</a:t>
            </a:r>
            <a:br>
              <a:rPr lang="sr-Latn-CS" altLang="sr-Latn-RS" sz="2500" smtClean="0"/>
            </a:br>
            <a:r>
              <a:rPr lang="sr-Latn-CS" altLang="sr-Latn-RS" sz="2500" smtClean="0"/>
              <a:t>	- colliculus seminalis  s.verumontanum</a:t>
            </a:r>
            <a:br>
              <a:rPr lang="sr-Latn-CS" altLang="sr-Latn-RS" sz="2500" smtClean="0"/>
            </a:br>
            <a:r>
              <a:rPr lang="sr-Latn-CS" altLang="sr-Latn-RS" sz="2500" smtClean="0"/>
              <a:t>	- utriculus prostaticus</a:t>
            </a:r>
            <a:br>
              <a:rPr lang="sr-Latn-CS" altLang="sr-Latn-RS" sz="2500" smtClean="0"/>
            </a:br>
            <a:r>
              <a:rPr lang="sr-Latn-CS" altLang="sr-Latn-RS" sz="2500" smtClean="0"/>
              <a:t>	- ductus ejaculatorius dexter et sinister</a:t>
            </a:r>
            <a:br>
              <a:rPr lang="sr-Latn-CS" altLang="sr-Latn-RS" sz="2500" smtClean="0"/>
            </a:br>
            <a:r>
              <a:rPr lang="sr-Latn-CS" altLang="sr-Latn-RS" sz="2500" smtClean="0"/>
              <a:t>	- crista urethralis - sinus prostaticus	- ductuli prostatici</a:t>
            </a:r>
            <a:br>
              <a:rPr lang="sr-Latn-CS" altLang="sr-Latn-RS" sz="2500" smtClean="0"/>
            </a:br>
            <a:r>
              <a:rPr lang="sr-Latn-CS" altLang="sr-Latn-RS" sz="2500" smtClean="0"/>
              <a:t>B) </a:t>
            </a:r>
            <a:r>
              <a:rPr lang="sr-Latn-CS" altLang="sr-Latn-RS" sz="2500" smtClean="0">
                <a:solidFill>
                  <a:srgbClr val="FF0000"/>
                </a:solidFill>
              </a:rPr>
              <a:t>pars membranacea urethrae </a:t>
            </a:r>
            <a:r>
              <a:rPr lang="sr-Latn-CS" altLang="sr-Latn-RS" sz="2500" smtClean="0"/>
              <a:t>: 1 cm, 3-7 mm.</a:t>
            </a:r>
            <a:br>
              <a:rPr lang="sr-Latn-CS" altLang="sr-Latn-RS" sz="2500" smtClean="0"/>
            </a:br>
            <a:r>
              <a:rPr lang="sr-Latn-CS" altLang="sr-Latn-RS" sz="2500" smtClean="0"/>
              <a:t>	- između  f.d.urogenitalis sup.et inf.</a:t>
            </a:r>
            <a:br>
              <a:rPr lang="sr-Latn-CS" altLang="sr-Latn-RS" sz="2500" smtClean="0"/>
            </a:br>
            <a:r>
              <a:rPr lang="sr-Latn-CS" altLang="sr-Latn-RS" sz="2500" smtClean="0"/>
              <a:t>	- m.sphincter urethrae externus</a:t>
            </a:r>
            <a:br>
              <a:rPr lang="sr-Latn-CS" altLang="sr-Latn-RS" sz="2500" smtClean="0"/>
            </a:br>
            <a:r>
              <a:rPr lang="sr-Latn-CS" altLang="sr-Latn-RS" sz="2500" smtClean="0"/>
              <a:t>	- ispred – v.dorsalis penis profunda, bočno- Cooper žl.</a:t>
            </a:r>
            <a:br>
              <a:rPr lang="sr-Latn-CS" altLang="sr-Latn-RS" sz="2500" smtClean="0"/>
            </a:br>
            <a:r>
              <a:rPr lang="sr-Latn-CS" altLang="sr-Latn-RS" sz="2500" smtClean="0"/>
              <a:t>C) </a:t>
            </a:r>
            <a:r>
              <a:rPr lang="sr-Latn-CS" altLang="sr-Latn-RS" sz="2500" smtClean="0">
                <a:solidFill>
                  <a:srgbClr val="FF0000"/>
                </a:solidFill>
              </a:rPr>
              <a:t>pars spongiosa urethrae</a:t>
            </a:r>
            <a:r>
              <a:rPr lang="sr-Latn-CS" altLang="sr-Latn-RS" sz="2500" smtClean="0"/>
              <a:t>: 15 cm, 6-8 mm</a:t>
            </a:r>
            <a:br>
              <a:rPr lang="sr-Latn-CS" altLang="sr-Latn-RS" sz="2500" smtClean="0"/>
            </a:br>
            <a:r>
              <a:rPr lang="sr-Latn-CS" altLang="sr-Latn-RS" sz="2500" smtClean="0"/>
              <a:t>	- corpus spongiosum, fossa bulbi, fossa navicularis – 10-12 mm, valvula Guerini,ostium urethrae externum 6 mm.</a:t>
            </a:r>
            <a:br>
              <a:rPr lang="sr-Latn-CS" altLang="sr-Latn-RS" sz="2500" smtClean="0"/>
            </a:br>
            <a:r>
              <a:rPr lang="sr-Latn-CS" altLang="sr-Latn-RS" sz="2500" smtClean="0"/>
              <a:t>- curvatura subpubica – 1,5 cm ispod simfize,  curvatura prepubica</a:t>
            </a:r>
            <a:endParaRPr lang="en-GB" altLang="sr-Latn-RS" sz="25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7477125" cy="1143000"/>
          </a:xfrm>
        </p:spPr>
        <p:txBody>
          <a:bodyPr/>
          <a:lstStyle/>
          <a:p>
            <a:pPr algn="ctr" eaLnBrk="1" hangingPunct="1"/>
            <a:r>
              <a:rPr lang="sr-Latn-CS" altLang="sr-Latn-RS" sz="4400" b="1" smtClean="0"/>
              <a:t>Pars prostatica urethrae</a:t>
            </a:r>
            <a:endParaRPr lang="en-GB" altLang="sr-Latn-RS" sz="4400" b="1" smtClean="0"/>
          </a:p>
        </p:txBody>
      </p:sp>
      <p:pic>
        <p:nvPicPr>
          <p:cNvPr id="55299" name="Picture 3" descr="Graphic10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1125538"/>
            <a:ext cx="4632325" cy="554355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229600" cy="571500"/>
          </a:xfrm>
        </p:spPr>
        <p:txBody>
          <a:bodyPr/>
          <a:lstStyle/>
          <a:p>
            <a:pPr algn="ctr"/>
            <a:r>
              <a:rPr lang="sr-Latn-CS" altLang="sr-Latn-RS" sz="3200" b="1" smtClean="0"/>
              <a:t>URETHRA MASCULINA</a:t>
            </a:r>
            <a:endParaRPr lang="en-US" altLang="sr-Latn-RS" sz="3200" b="1" smtClean="0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395912"/>
          </a:xfrm>
        </p:spPr>
        <p:txBody>
          <a:bodyPr/>
          <a:lstStyle/>
          <a:p>
            <a:r>
              <a:rPr lang="sr-Latn-CS" altLang="sr-Latn-RS" b="1" smtClean="0"/>
              <a:t>T.mucosa</a:t>
            </a:r>
          </a:p>
          <a:p>
            <a:r>
              <a:rPr lang="sr-Latn-CS" altLang="sr-Latn-RS" smtClean="0"/>
              <a:t>Urothelium,crista urethralis, sinus prostaticus, colliculus seminalis, utriculus prostaticus, uzdužni nabori- stalno zatvorena</a:t>
            </a:r>
          </a:p>
          <a:p>
            <a:r>
              <a:rPr lang="sr-Latn-CS" altLang="sr-Latn-RS" smtClean="0"/>
              <a:t>Spongizni deo: Morganjijeve kripte, gll.Cooper et urethrales, valvula Guerin</a:t>
            </a:r>
          </a:p>
          <a:p>
            <a:r>
              <a:rPr lang="sr-Latn-CS" altLang="sr-Latn-RS" b="1" smtClean="0"/>
              <a:t>T.muscularis</a:t>
            </a:r>
          </a:p>
          <a:p>
            <a:r>
              <a:rPr lang="sr-Latn-CS" altLang="sr-Latn-RS" smtClean="0"/>
              <a:t>Uzdužni i cirkularni sloj</a:t>
            </a:r>
          </a:p>
          <a:p>
            <a:r>
              <a:rPr lang="sr-Latn-CS" altLang="sr-Latn-RS" smtClean="0"/>
              <a:t>M.sphincter urethrae internum s.supracolicularis s.sphincter  vesicae – sym.</a:t>
            </a:r>
          </a:p>
          <a:p>
            <a:r>
              <a:rPr lang="sr-Latn-CS" altLang="sr-Latn-RS" smtClean="0"/>
              <a:t>M.sphincter urethrae externus – oko p.memranacea – n.pudendus</a:t>
            </a:r>
            <a:endParaRPr lang="en-US" altLang="sr-Latn-R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737475" cy="64420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/>
              <a:t>2) </a:t>
            </a:r>
            <a:r>
              <a:rPr lang="sr-Latn-CS" b="1"/>
              <a:t>Urethra masculina</a:t>
            </a:r>
            <a:r>
              <a:rPr lang="sr-Latn-CS"/>
              <a:t> (pars spongiosa):</a:t>
            </a:r>
            <a:br>
              <a:rPr lang="sr-Latn-CS"/>
            </a:br>
            <a:r>
              <a:rPr lang="sr-Latn-CS"/>
              <a:t>	- glandulae urethrales (Littre)</a:t>
            </a:r>
            <a:br>
              <a:rPr lang="sr-Latn-CS"/>
            </a:br>
            <a:r>
              <a:rPr lang="sr-Latn-CS"/>
              <a:t>	a) fossa navicularis</a:t>
            </a:r>
            <a:br>
              <a:rPr lang="sr-Latn-CS"/>
            </a:br>
            <a:r>
              <a:rPr lang="sr-Latn-CS"/>
              <a:t>		- valvula fossae 				navicularis (Guerin)</a:t>
            </a:r>
            <a:br>
              <a:rPr lang="sr-Latn-CS"/>
            </a:br>
            <a:r>
              <a:rPr lang="sr-Latn-CS"/>
              <a:t>	b) fossa bulbi</a:t>
            </a:r>
            <a:br>
              <a:rPr lang="sr-Latn-CS"/>
            </a:br>
            <a:r>
              <a:rPr lang="sr-Latn-CS"/>
              <a:t>	c) ostium urethrae externum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3" r="37537" b="38387"/>
          <a:stretch>
            <a:fillRect/>
          </a:stretch>
        </p:blipFill>
        <p:spPr bwMode="auto">
          <a:xfrm>
            <a:off x="0" y="0"/>
            <a:ext cx="7848600" cy="673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500063"/>
          </a:xfrm>
        </p:spPr>
        <p:txBody>
          <a:bodyPr/>
          <a:lstStyle/>
          <a:p>
            <a:pPr algn="ctr"/>
            <a:r>
              <a:rPr lang="en-US" altLang="sr-Latn-RS" sz="3200" b="1" smtClean="0"/>
              <a:t>СУДОВИ И ЖИВЦИ МУШКЕ УРЕТРЕ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6000750"/>
          </a:xfrm>
        </p:spPr>
        <p:txBody>
          <a:bodyPr/>
          <a:lstStyle/>
          <a:p>
            <a:r>
              <a:rPr lang="sr-Latn-CS" altLang="sr-Latn-RS" sz="2000" smtClean="0">
                <a:solidFill>
                  <a:srgbClr val="FF0000"/>
                </a:solidFill>
              </a:rPr>
              <a:t>Arterije:</a:t>
            </a:r>
          </a:p>
          <a:p>
            <a:r>
              <a:rPr lang="sr-Latn-CS" altLang="sr-Latn-RS" sz="2000" smtClean="0"/>
              <a:t>Pars prostatica- a.vesicalis inferior, a. rectalis inferior</a:t>
            </a:r>
          </a:p>
          <a:p>
            <a:r>
              <a:rPr lang="sr-Latn-CS" altLang="sr-Latn-RS" sz="2000" smtClean="0"/>
              <a:t>Pars membranacea – A.V.I., A.R.I., a.bulbi penis</a:t>
            </a:r>
          </a:p>
          <a:p>
            <a:r>
              <a:rPr lang="sr-Latn-CS" altLang="sr-Latn-RS" sz="2000" smtClean="0"/>
              <a:t>Pars spongiosa- a.bulbi penis, a.urethralis, a.profunda penis</a:t>
            </a:r>
          </a:p>
          <a:p>
            <a:r>
              <a:rPr lang="sr-Latn-CS" altLang="sr-Latn-RS" sz="2000" smtClean="0">
                <a:solidFill>
                  <a:schemeClr val="accent1"/>
                </a:solidFill>
              </a:rPr>
              <a:t>Vene:</a:t>
            </a:r>
          </a:p>
          <a:p>
            <a:r>
              <a:rPr lang="sr-Latn-CS" altLang="sr-Latn-RS" sz="2000" smtClean="0"/>
              <a:t>Vene prednjeg dela- v.dorsalis profunda penis-pl.prostaticus- vv.vesicales – V.I.I.</a:t>
            </a:r>
          </a:p>
          <a:p>
            <a:r>
              <a:rPr lang="sr-Latn-CS" altLang="sr-Latn-RS" sz="2000" smtClean="0"/>
              <a:t>Vene zadnjeg dela – pl.prostaticus- vv.vesicales- V.I.I.</a:t>
            </a:r>
          </a:p>
          <a:p>
            <a:r>
              <a:rPr lang="sr-Latn-CS" altLang="sr-Latn-RS" sz="2000" smtClean="0">
                <a:solidFill>
                  <a:srgbClr val="00B050"/>
                </a:solidFill>
              </a:rPr>
              <a:t>Limfatici:</a:t>
            </a:r>
          </a:p>
          <a:p>
            <a:r>
              <a:rPr lang="sr-Latn-CS" altLang="sr-Latn-RS" sz="2000" smtClean="0"/>
              <a:t>PP-  n.i.communes, externi et interni</a:t>
            </a:r>
          </a:p>
          <a:p>
            <a:r>
              <a:rPr lang="sr-Latn-CS" altLang="sr-Latn-RS" sz="2000" smtClean="0"/>
              <a:t>PM- n.iliaci interni</a:t>
            </a:r>
          </a:p>
          <a:p>
            <a:r>
              <a:rPr lang="sr-Latn-CS" altLang="sr-Latn-RS" sz="2000" smtClean="0"/>
              <a:t>PS- n.inguinales</a:t>
            </a:r>
          </a:p>
          <a:p>
            <a:r>
              <a:rPr lang="sr-Latn-CS" altLang="sr-Latn-RS" sz="2000" smtClean="0">
                <a:solidFill>
                  <a:srgbClr val="7030A0"/>
                </a:solidFill>
              </a:rPr>
              <a:t>Živci:</a:t>
            </a:r>
          </a:p>
          <a:p>
            <a:r>
              <a:rPr lang="sr-Latn-CS" altLang="sr-Latn-RS" sz="2000" smtClean="0"/>
              <a:t>Zadnja uretra- plexus prostaticus (pl.pelvicus)</a:t>
            </a:r>
          </a:p>
          <a:p>
            <a:r>
              <a:rPr lang="sr-Latn-CS" altLang="sr-Latn-RS" sz="2000" smtClean="0"/>
              <a:t>Prednja uretra – n.pudendus (n.dorsalis penis, n.perinealis)</a:t>
            </a:r>
            <a:endParaRPr lang="en-US" altLang="sr-Latn-RS" sz="20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0" r="37685" b="37549"/>
          <a:stretch>
            <a:fillRect/>
          </a:stretch>
        </p:blipFill>
        <p:spPr bwMode="auto">
          <a:xfrm>
            <a:off x="0" y="0"/>
            <a:ext cx="7961313" cy="682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7" r="39862" b="37746"/>
          <a:stretch>
            <a:fillRect/>
          </a:stretch>
        </p:blipFill>
        <p:spPr bwMode="auto">
          <a:xfrm>
            <a:off x="0" y="0"/>
            <a:ext cx="7553325" cy="680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 idx="4294967295"/>
          </p:nvPr>
        </p:nvSpPr>
        <p:spPr>
          <a:xfrm>
            <a:off x="571500" y="0"/>
            <a:ext cx="8229600" cy="654050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chemeClr val="tx1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МОКРАЋНА ЦЕВ</a:t>
            </a:r>
            <a:r>
              <a:rPr lang="sr-Cyrl-CS" altLang="en-US" sz="2800" b="1" smtClean="0">
                <a:solidFill>
                  <a:schemeClr val="tx1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(</a:t>
            </a:r>
            <a:r>
              <a:rPr lang="en-GB" altLang="en-US" sz="2800" b="1" smtClean="0">
                <a:solidFill>
                  <a:schemeClr val="tx1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URTHRA</a:t>
            </a:r>
            <a:r>
              <a:rPr lang="sr-Cyrl-CS" altLang="en-US" sz="2800" b="1" smtClean="0">
                <a:solidFill>
                  <a:schemeClr val="tx1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</a:t>
            </a:r>
            <a:endParaRPr lang="sr-Latn-CS" altLang="en-US" sz="2800" b="1" smtClean="0">
              <a:solidFill>
                <a:schemeClr val="tx1"/>
              </a:solidFill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</p:txBody>
      </p:sp>
      <p:sp>
        <p:nvSpPr>
          <p:cNvPr id="67587" name="Content Placeholder 2"/>
          <p:cNvSpPr>
            <a:spLocks noGrp="1"/>
          </p:cNvSpPr>
          <p:nvPr>
            <p:ph idx="4294967295"/>
          </p:nvPr>
        </p:nvSpPr>
        <p:spPr>
          <a:xfrm>
            <a:off x="1588" y="622300"/>
            <a:ext cx="5148262" cy="6213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* 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URETHRA FEMININA: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пружа се од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ostium urethrae internum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(бешика) предњим зидом вагине,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пролази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кроз мишићно дно карлице и завршава се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отвором -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ostium urethrae externum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(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непосредно иза клиториса, а испред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предворја вагине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);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дужина: око 4 цм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endParaRPr lang="en-US" altLang="en-US" smtClean="0"/>
          </a:p>
        </p:txBody>
      </p:sp>
      <p:pic>
        <p:nvPicPr>
          <p:cNvPr id="67588" name="Picture 4" descr="Graphic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25" y="909638"/>
            <a:ext cx="4217988" cy="408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6758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20" t="27193" r="2289" b="15501"/>
          <a:stretch>
            <a:fillRect/>
          </a:stretch>
        </p:blipFill>
        <p:spPr bwMode="auto">
          <a:xfrm>
            <a:off x="395288" y="3717925"/>
            <a:ext cx="403542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r="40822" b="38583"/>
          <a:stretch>
            <a:fillRect/>
          </a:stretch>
        </p:blipFill>
        <p:spPr bwMode="auto">
          <a:xfrm>
            <a:off x="179388" y="147638"/>
            <a:ext cx="7481887" cy="671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710613" cy="6442075"/>
          </a:xfrm>
        </p:spPr>
        <p:txBody>
          <a:bodyPr/>
          <a:lstStyle/>
          <a:p>
            <a:pPr eaLnBrk="1" hangingPunct="1"/>
            <a:r>
              <a:rPr lang="sr-Latn-CS" altLang="sr-Latn-RS" sz="2800" smtClean="0"/>
              <a:t>3) </a:t>
            </a:r>
            <a:r>
              <a:rPr lang="sr-Latn-CS" altLang="sr-Latn-RS" sz="2800" b="1" smtClean="0"/>
              <a:t>Scrotum</a:t>
            </a:r>
            <a:r>
              <a:rPr lang="sr-Latn-CS" altLang="sr-Latn-RS" sz="3600" smtClean="0"/>
              <a:t>:</a:t>
            </a:r>
            <a:br>
              <a:rPr lang="sr-Latn-CS" altLang="sr-Latn-RS" sz="3600" smtClean="0"/>
            </a:br>
            <a:r>
              <a:rPr lang="sr-Latn-CS" altLang="sr-Latn-RS" sz="3600" smtClean="0"/>
              <a:t>	</a:t>
            </a:r>
            <a:r>
              <a:rPr lang="sr-Latn-CS" altLang="sr-Latn-RS" sz="2800" smtClean="0"/>
              <a:t>- koža: septum scroti, raphae scroti</a:t>
            </a:r>
            <a:r>
              <a:rPr lang="sr-Latn-CS" altLang="sr-Latn-RS" sz="3600" smtClean="0"/>
              <a:t/>
            </a:r>
            <a:br>
              <a:rPr lang="sr-Latn-CS" altLang="sr-Latn-RS" sz="3600" smtClean="0"/>
            </a:br>
            <a:r>
              <a:rPr lang="sr-Latn-CS" altLang="sr-Latn-RS" sz="3600" smtClean="0"/>
              <a:t>	</a:t>
            </a:r>
            <a:r>
              <a:rPr lang="sr-Latn-CS" altLang="sr-Latn-RS" sz="2800" smtClean="0"/>
              <a:t>- tunica dartos:  (glatki mišići)</a:t>
            </a:r>
            <a:br>
              <a:rPr lang="sr-Latn-CS" altLang="sr-Latn-RS" sz="2800" smtClean="0"/>
            </a:br>
            <a:r>
              <a:rPr lang="sr-Latn-CS" altLang="sr-Latn-RS" sz="2800" smtClean="0"/>
              <a:t>	a) testis</a:t>
            </a:r>
            <a:br>
              <a:rPr lang="sr-Latn-CS" altLang="sr-Latn-RS" sz="2800" smtClean="0"/>
            </a:br>
            <a:r>
              <a:rPr lang="sr-Latn-CS" altLang="sr-Latn-RS" sz="2800" smtClean="0"/>
              <a:t>	b) epididymis</a:t>
            </a:r>
            <a:br>
              <a:rPr lang="sr-Latn-CS" altLang="sr-Latn-RS" sz="2800" smtClean="0"/>
            </a:br>
            <a:r>
              <a:rPr lang="sr-Latn-CS" altLang="sr-Latn-RS" sz="2800" smtClean="0"/>
              <a:t>	c) funiculus spermaticus</a:t>
            </a:r>
            <a:br>
              <a:rPr lang="sr-Latn-CS" altLang="sr-Latn-RS" sz="2800" smtClean="0"/>
            </a:br>
            <a:r>
              <a:rPr lang="sr-Latn-CS" altLang="sr-Latn-RS" sz="2800" smtClean="0">
                <a:solidFill>
                  <a:srgbClr val="FF0000"/>
                </a:solidFill>
              </a:rPr>
              <a:t>Arterije:</a:t>
            </a:r>
            <a:br>
              <a:rPr lang="sr-Latn-CS" altLang="sr-Latn-RS" sz="2800" smtClean="0">
                <a:solidFill>
                  <a:srgbClr val="FF0000"/>
                </a:solidFill>
              </a:rPr>
            </a:br>
            <a:r>
              <a:rPr lang="sr-Latn-CS" altLang="sr-Latn-RS" sz="2800" smtClean="0"/>
              <a:t> rr.scr.ant-a.pudenda externa, rr.scr.pos.- a.pudenda interna</a:t>
            </a:r>
            <a:br>
              <a:rPr lang="sr-Latn-CS" altLang="sr-Latn-RS" sz="2800" smtClean="0"/>
            </a:br>
            <a:r>
              <a:rPr lang="sr-Latn-CS" altLang="sr-Latn-RS" sz="2800" smtClean="0">
                <a:solidFill>
                  <a:srgbClr val="00B0F0"/>
                </a:solidFill>
              </a:rPr>
              <a:t>Vene:</a:t>
            </a:r>
            <a:br>
              <a:rPr lang="sr-Latn-CS" altLang="sr-Latn-RS" sz="2800" smtClean="0">
                <a:solidFill>
                  <a:srgbClr val="00B0F0"/>
                </a:solidFill>
              </a:rPr>
            </a:br>
            <a:r>
              <a:rPr lang="sr-Latn-CS" altLang="sr-Latn-RS" sz="2800" smtClean="0"/>
              <a:t> vv.pudendae externae et internae</a:t>
            </a:r>
            <a:br>
              <a:rPr lang="sr-Latn-CS" altLang="sr-Latn-RS" sz="2800" smtClean="0"/>
            </a:br>
            <a:r>
              <a:rPr lang="sr-Latn-CS" altLang="sr-Latn-RS" sz="2800" smtClean="0">
                <a:solidFill>
                  <a:srgbClr val="00B050"/>
                </a:solidFill>
              </a:rPr>
              <a:t>Limfatici</a:t>
            </a:r>
            <a:r>
              <a:rPr lang="sr-Latn-CS" altLang="sr-Latn-RS" sz="2800" smtClean="0"/>
              <a:t>: </a:t>
            </a:r>
            <a:br>
              <a:rPr lang="sr-Latn-CS" altLang="sr-Latn-RS" sz="2800" smtClean="0"/>
            </a:br>
            <a:r>
              <a:rPr lang="sr-Latn-CS" altLang="sr-Latn-RS" sz="2800" smtClean="0"/>
              <a:t>nodi lymphatici inguinales superficiales</a:t>
            </a:r>
            <a:br>
              <a:rPr lang="sr-Latn-CS" altLang="sr-Latn-RS" sz="2800" smtClean="0"/>
            </a:br>
            <a:r>
              <a:rPr lang="sr-Latn-CS" altLang="sr-Latn-RS" sz="2800" smtClean="0">
                <a:solidFill>
                  <a:srgbClr val="7030A0"/>
                </a:solidFill>
              </a:rPr>
              <a:t>Inervacija:</a:t>
            </a:r>
            <a:r>
              <a:rPr lang="sr-Latn-CS" altLang="sr-Latn-RS" sz="2800" smtClean="0"/>
              <a:t> </a:t>
            </a:r>
            <a:br>
              <a:rPr lang="sr-Latn-CS" altLang="sr-Latn-RS" sz="2800" smtClean="0"/>
            </a:br>
            <a:r>
              <a:rPr lang="sr-Latn-CS" altLang="sr-Latn-RS" sz="2800" smtClean="0"/>
              <a:t>prednju stranu- n.ilioinguinalis,  zadnju stranu- n.perinealis i n.cutaneus femoris posterior</a:t>
            </a:r>
            <a:endParaRPr lang="en-GB" altLang="sr-Latn-RS" sz="28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7477125" cy="1143000"/>
          </a:xfrm>
        </p:spPr>
        <p:txBody>
          <a:bodyPr/>
          <a:lstStyle/>
          <a:p>
            <a:pPr algn="ctr" eaLnBrk="1" hangingPunct="1"/>
            <a:r>
              <a:rPr lang="sr-Latn-CS" altLang="sr-Latn-RS" sz="4800" b="1" smtClean="0"/>
              <a:t>Scrotum</a:t>
            </a:r>
            <a:endParaRPr lang="en-GB" altLang="sr-Latn-RS" sz="4800" smtClean="0"/>
          </a:p>
        </p:txBody>
      </p:sp>
      <p:pic>
        <p:nvPicPr>
          <p:cNvPr id="72707" name="Picture 3" descr="Graphic1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052513"/>
            <a:ext cx="5514975" cy="568960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2775" y="192088"/>
            <a:ext cx="8085138" cy="715962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УНУТРАШЊИ МУШКИ ПОЛНИ ОРГАНИ </a:t>
            </a:r>
            <a:endParaRPr lang="en-GB" alt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88" y="620713"/>
            <a:ext cx="9109075" cy="60499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GB" altLang="en-US" sz="14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GB" altLang="en-US" sz="20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1)  </a:t>
            </a:r>
            <a:r>
              <a:rPr lang="sr-Latn-C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Testis (</a:t>
            </a:r>
            <a:r>
              <a:rPr lang="sr-Cyrl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сем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e</a:t>
            </a:r>
            <a:r>
              <a:rPr lang="sr-Cyrl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ник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* мушка полна жлезда, смештена у скротуму, унутар којег се налази у везивно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 мишићном омотачу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* паран орган, леви ниже постављен од десног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* настаје у абдомену; током интраутериног развића се спушта кроз препонски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канал у скротум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Latn-C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</a:t>
            </a: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* 2 стране 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facies medialis</a:t>
            </a:r>
            <a:b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</a:t>
            </a: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  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facies lateralis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Latn-CS" altLang="en-US" sz="1800" b="1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* 2 ивице 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margo anterior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            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margo posterior</a:t>
            </a:r>
            <a:r>
              <a:rPr lang="sr-Latn-CS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sr-Latn-CS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садржи </a:t>
            </a:r>
            <a:r>
              <a:rPr lang="en-GB" altLang="en-US" sz="16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hilum testis</a:t>
            </a:r>
            <a:r>
              <a:rPr lang="en-GB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, 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кроз који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	  пролазе крвни судови и нерви)</a:t>
            </a:r>
            <a:b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   </a:t>
            </a:r>
            <a:endParaRPr lang="sr-Latn-CS" altLang="en-US" sz="16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</a:t>
            </a: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* 2 пола    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e</a:t>
            </a:r>
            <a:r>
              <a:rPr lang="sr-Latn-CS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x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tremitas inferior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	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(доњи пол, везан за скротум)</a:t>
            </a:r>
            <a:r>
              <a:rPr lang="sr-Latn-CS" altLang="en-US" sz="16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sr-Latn-CS" altLang="en-US" sz="16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</a:t>
            </a: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 </a:t>
            </a:r>
            <a:r>
              <a:rPr lang="en-US" altLang="en-US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extremitas superior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	(на горњем полу лежи</a:t>
            </a:r>
            <a:b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                глава епидидимиса)</a:t>
            </a:r>
            <a:endParaRPr lang="sr-Latn-C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</p:txBody>
      </p:sp>
      <p:pic>
        <p:nvPicPr>
          <p:cNvPr id="74756" name="Picture 4" descr="Graphic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1"/>
          <a:stretch>
            <a:fillRect/>
          </a:stretch>
        </p:blipFill>
        <p:spPr bwMode="auto">
          <a:xfrm>
            <a:off x="5003800" y="2997200"/>
            <a:ext cx="4097338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5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5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5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5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5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5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5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50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5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5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5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50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64420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800" b="1" dirty="0"/>
              <a:t>O</a:t>
            </a:r>
            <a:r>
              <a:rPr lang="sr-Latn-CS" sz="2800" b="1" dirty="0"/>
              <a:t>rgana genitalia masculina</a:t>
            </a:r>
            <a:r>
              <a:rPr lang="en-GB" sz="2800" b="1" dirty="0"/>
              <a:t> </a:t>
            </a:r>
            <a:r>
              <a:rPr lang="sr-Latn-CS" sz="2800" b="1" dirty="0"/>
              <a:t>interna</a:t>
            </a:r>
            <a:r>
              <a:rPr lang="sr-Latn-CS" sz="2800" dirty="0"/>
              <a:t> (</a:t>
            </a:r>
            <a:r>
              <a:rPr lang="sr-Latn-CS" sz="2800" dirty="0">
                <a:solidFill>
                  <a:schemeClr val="tx1"/>
                </a:solidFill>
                <a:latin typeface="YUBaskerville" pitchFamily="18" charset="0"/>
              </a:rPr>
              <a:t>unutrašnji polni</a:t>
            </a:r>
            <a:r>
              <a:rPr lang="en-GB" sz="2800" dirty="0">
                <a:solidFill>
                  <a:schemeClr val="tx1"/>
                </a:solidFill>
                <a:latin typeface="YUBaskerville" pitchFamily="18" charset="0"/>
              </a:rPr>
              <a:t> </a:t>
            </a:r>
            <a:r>
              <a:rPr lang="sr-Latn-CS" sz="2800" dirty="0">
                <a:solidFill>
                  <a:schemeClr val="tx1"/>
                </a:solidFill>
                <a:latin typeface="YUBaskerville" pitchFamily="18" charset="0"/>
              </a:rPr>
              <a:t>organi muškarca</a:t>
            </a:r>
            <a:r>
              <a:rPr lang="sr-Latn-CS" sz="2800" dirty="0"/>
              <a:t>):</a:t>
            </a:r>
            <a:br>
              <a:rPr lang="sr-Latn-CS" sz="2800" dirty="0"/>
            </a:br>
            <a:r>
              <a:rPr lang="sr-Latn-CS" sz="2800" dirty="0"/>
              <a:t>1) </a:t>
            </a:r>
            <a:r>
              <a:rPr lang="sr-Latn-CS" sz="2800" b="1" dirty="0"/>
              <a:t>Testis </a:t>
            </a:r>
            <a:r>
              <a:rPr lang="sr-Latn-CS" sz="2800" dirty="0"/>
              <a:t>/orchis/ (</a:t>
            </a:r>
            <a:r>
              <a:rPr lang="sr-Latn-CS" sz="2800" dirty="0">
                <a:solidFill>
                  <a:schemeClr val="tx1"/>
                </a:solidFill>
                <a:latin typeface="YUBaskerville" pitchFamily="18" charset="0"/>
              </a:rPr>
              <a:t>semnik</a:t>
            </a:r>
            <a:r>
              <a:rPr lang="sr-Latn-CS" sz="2800" dirty="0"/>
              <a:t>)</a:t>
            </a:r>
            <a:br>
              <a:rPr lang="sr-Latn-CS" sz="2800" dirty="0"/>
            </a:br>
            <a:r>
              <a:rPr lang="sr-Latn-CS" sz="2800" dirty="0"/>
              <a:t>	- facies medialis</a:t>
            </a:r>
            <a:br>
              <a:rPr lang="sr-Latn-CS" sz="2800" dirty="0"/>
            </a:br>
            <a:r>
              <a:rPr lang="sr-Latn-CS" sz="2800" dirty="0"/>
              <a:t>	- facies lateralis</a:t>
            </a:r>
            <a:br>
              <a:rPr lang="sr-Latn-CS" sz="2800" dirty="0"/>
            </a:br>
            <a:r>
              <a:rPr lang="sr-Latn-CS" sz="2800" dirty="0"/>
              <a:t>	- margo anterior</a:t>
            </a:r>
            <a:br>
              <a:rPr lang="sr-Latn-CS" sz="2800" dirty="0"/>
            </a:br>
            <a:r>
              <a:rPr lang="sr-Latn-CS" sz="2800" dirty="0"/>
              <a:t>	- extremitas inferior</a:t>
            </a:r>
            <a:br>
              <a:rPr lang="sr-Latn-CS" sz="2800" dirty="0"/>
            </a:br>
            <a:r>
              <a:rPr lang="sr-Latn-CS" sz="2800" dirty="0"/>
              <a:t>	- extremitas superior</a:t>
            </a:r>
            <a:br>
              <a:rPr lang="sr-Latn-CS" sz="2800" dirty="0"/>
            </a:br>
            <a:r>
              <a:rPr lang="sr-Latn-CS" sz="2800" dirty="0"/>
              <a:t>		- epididymis </a:t>
            </a:r>
            <a:br>
              <a:rPr lang="sr-Latn-CS" sz="2800" dirty="0"/>
            </a:br>
            <a:r>
              <a:rPr lang="sr-Latn-CS" sz="2800" dirty="0"/>
              <a:t>	- margo posterior</a:t>
            </a:r>
            <a:br>
              <a:rPr lang="sr-Latn-CS" sz="2800" dirty="0"/>
            </a:br>
            <a:r>
              <a:rPr lang="sr-Latn-CS" sz="2800" dirty="0"/>
              <a:t>- descensus testis</a:t>
            </a:r>
            <a:br>
              <a:rPr lang="sr-Latn-CS" sz="2800" dirty="0"/>
            </a:br>
            <a:r>
              <a:rPr lang="sr-Latn-CS" sz="2800" dirty="0"/>
              <a:t>	- gubernaculum testis</a:t>
            </a:r>
            <a:br>
              <a:rPr lang="sr-Latn-CS" sz="2800" dirty="0"/>
            </a:br>
            <a:r>
              <a:rPr lang="sr-Latn-CS" sz="2800" dirty="0"/>
              <a:t>	- procesus vaginalis peritonei</a:t>
            </a:r>
            <a:br>
              <a:rPr lang="sr-Latn-CS" sz="2800" dirty="0"/>
            </a:br>
            <a:r>
              <a:rPr lang="sr-Latn-CS" sz="2800" dirty="0"/>
              <a:t>	- funiculus spermaticus</a:t>
            </a:r>
            <a:br>
              <a:rPr lang="sr-Latn-CS" sz="2800" dirty="0"/>
            </a:br>
            <a:r>
              <a:rPr lang="sr-Latn-CS" sz="2800" dirty="0"/>
              <a:t>	- vestigium processus vaginalis</a:t>
            </a:r>
            <a:endParaRPr lang="en-GB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4" descr="Graphic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1"/>
          <a:stretch>
            <a:fillRect/>
          </a:stretch>
        </p:blipFill>
        <p:spPr bwMode="auto">
          <a:xfrm>
            <a:off x="323850" y="188913"/>
            <a:ext cx="7262813" cy="666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260350"/>
            <a:ext cx="9036050" cy="6597650"/>
          </a:xfrm>
        </p:spPr>
        <p:txBody>
          <a:bodyPr lIns="91440" rIns="91440" bIns="45720" anchor="ctr"/>
          <a:lstStyle/>
          <a:p>
            <a:pPr eaLnBrk="1" hangingPunct="1"/>
            <a:r>
              <a:rPr lang="en-US" altLang="sr-Latn-RS" sz="3300" b="1" smtClean="0">
                <a:solidFill>
                  <a:srgbClr val="7030A0"/>
                </a:solidFill>
              </a:rPr>
              <a:t>                 </a:t>
            </a:r>
            <a:r>
              <a:rPr lang="sr-Latn-CS" altLang="sr-Latn-RS" sz="3300" b="1" smtClean="0">
                <a:solidFill>
                  <a:srgbClr val="7030A0"/>
                </a:solidFill>
              </a:rPr>
              <a:t/>
            </a:r>
            <a:br>
              <a:rPr lang="sr-Latn-CS" altLang="sr-Latn-RS" sz="3300" b="1" smtClean="0">
                <a:solidFill>
                  <a:srgbClr val="7030A0"/>
                </a:solidFill>
              </a:rPr>
            </a:br>
            <a:r>
              <a:rPr lang="en-US" altLang="sr-Latn-RS" sz="3300" b="1" smtClean="0">
                <a:solidFill>
                  <a:srgbClr val="7030A0"/>
                </a:solidFill>
              </a:rPr>
              <a:t> </a:t>
            </a:r>
            <a:r>
              <a:rPr lang="sr-Latn-CS" altLang="sr-Latn-RS" sz="3300" b="1" smtClean="0">
                <a:solidFill>
                  <a:srgbClr val="7030A0"/>
                </a:solidFill>
              </a:rPr>
              <a:t>       </a:t>
            </a:r>
            <a:r>
              <a:rPr lang="sr-Latn-CS" altLang="sr-Latn-RS" sz="3600" b="1" smtClean="0">
                <a:solidFill>
                  <a:srgbClr val="7030A0"/>
                </a:solidFill>
              </a:rPr>
              <a:t>Vesica urinaria</a:t>
            </a:r>
            <a:r>
              <a:rPr lang="sr-Latn-CS" altLang="sr-Latn-RS" sz="3600" smtClean="0">
                <a:solidFill>
                  <a:srgbClr val="7030A0"/>
                </a:solidFill>
              </a:rPr>
              <a:t> (</a:t>
            </a:r>
            <a:r>
              <a:rPr lang="sr-Cyrl-CS" altLang="sr-Latn-RS" sz="3600" smtClean="0">
                <a:solidFill>
                  <a:srgbClr val="7030A0"/>
                </a:solidFill>
                <a:latin typeface="YUBaskerville" pitchFamily="18" charset="0"/>
              </a:rPr>
              <a:t>мокраћна бешикa</a:t>
            </a:r>
            <a:r>
              <a:rPr lang="sr-Latn-CS" altLang="sr-Latn-RS" sz="3600" smtClean="0">
                <a:solidFill>
                  <a:srgbClr val="7030A0"/>
                </a:solidFill>
              </a:rPr>
              <a:t>):</a:t>
            </a:r>
            <a:r>
              <a:rPr lang="sr-Latn-CS" altLang="sr-Latn-RS" sz="3300" smtClean="0"/>
              <a:t/>
            </a:r>
            <a:br>
              <a:rPr lang="sr-Latn-CS" altLang="sr-Latn-RS" sz="3300" smtClean="0"/>
            </a:br>
            <a:r>
              <a:rPr lang="sr-Latn-CS" altLang="sr-Latn-RS" sz="3300" smtClean="0"/>
              <a:t>1) </a:t>
            </a:r>
            <a:r>
              <a:rPr lang="sr-Latn-CS" altLang="sr-Latn-RS" sz="3300" b="1" smtClean="0"/>
              <a:t>apex vesicae</a:t>
            </a:r>
            <a:r>
              <a:rPr lang="sr-Latn-CS" altLang="sr-Latn-RS" sz="3300" smtClean="0"/>
              <a:t/>
            </a:r>
            <a:br>
              <a:rPr lang="sr-Latn-CS" altLang="sr-Latn-RS" sz="3300" smtClean="0"/>
            </a:br>
            <a:r>
              <a:rPr lang="sr-Latn-CS" altLang="sr-Latn-RS" sz="3300" smtClean="0"/>
              <a:t>	- lig. umbilicale medianum (urahus) - umbilicus</a:t>
            </a:r>
            <a:br>
              <a:rPr lang="sr-Latn-CS" altLang="sr-Latn-RS" sz="3300" smtClean="0"/>
            </a:br>
            <a:r>
              <a:rPr lang="sr-Latn-CS" altLang="sr-Latn-RS" sz="3300" smtClean="0"/>
              <a:t>2) </a:t>
            </a:r>
            <a:r>
              <a:rPr lang="sr-Latn-CS" altLang="sr-Latn-RS" sz="3300" b="1" smtClean="0"/>
              <a:t>cervix vesicae</a:t>
            </a:r>
            <a:r>
              <a:rPr lang="sr-Latn-CS" altLang="sr-Latn-RS" sz="3300" smtClean="0"/>
              <a:t/>
            </a:r>
            <a:br>
              <a:rPr lang="sr-Latn-CS" altLang="sr-Latn-RS" sz="3300" smtClean="0"/>
            </a:br>
            <a:r>
              <a:rPr lang="sr-Latn-CS" altLang="sr-Latn-RS" sz="3300" smtClean="0"/>
              <a:t>3) </a:t>
            </a:r>
            <a:r>
              <a:rPr lang="sr-Latn-CS" altLang="sr-Latn-RS" sz="3300" b="1" smtClean="0"/>
              <a:t>corpus vesicae</a:t>
            </a:r>
            <a:r>
              <a:rPr lang="sr-Latn-CS" altLang="sr-Latn-RS" sz="3300" smtClean="0"/>
              <a:t/>
            </a:r>
            <a:br>
              <a:rPr lang="sr-Latn-CS" altLang="sr-Latn-RS" sz="3300" smtClean="0"/>
            </a:br>
            <a:r>
              <a:rPr lang="sr-Latn-CS" altLang="sr-Latn-RS" sz="3300" smtClean="0"/>
              <a:t>- </a:t>
            </a:r>
            <a:r>
              <a:rPr lang="sr-Cyrl-CS" altLang="sr-Latn-RS" sz="3300" smtClean="0">
                <a:solidFill>
                  <a:srgbClr val="FF0000"/>
                </a:solidFill>
              </a:rPr>
              <a:t>горња страна телa</a:t>
            </a:r>
            <a:r>
              <a:rPr lang="sr-Latn-CS" altLang="sr-Latn-RS" sz="3300" smtClean="0"/>
              <a:t>:</a:t>
            </a:r>
            <a:br>
              <a:rPr lang="sr-Latn-CS" altLang="sr-Latn-RS" sz="3300" smtClean="0"/>
            </a:br>
            <a:r>
              <a:rPr lang="sr-Latn-CS" altLang="sr-Latn-RS" sz="3300" smtClean="0"/>
              <a:t>	- excavatio rectovesicalis</a:t>
            </a:r>
            <a:br>
              <a:rPr lang="sr-Latn-CS" altLang="sr-Latn-RS" sz="3300" smtClean="0"/>
            </a:br>
            <a:r>
              <a:rPr lang="sr-Latn-CS" altLang="sr-Latn-RS" sz="3300" smtClean="0"/>
              <a:t>	- excavatio vesicouterina</a:t>
            </a:r>
            <a:br>
              <a:rPr lang="sr-Latn-CS" altLang="sr-Latn-RS" sz="3300" smtClean="0"/>
            </a:br>
            <a:r>
              <a:rPr lang="sr-Latn-CS" altLang="sr-Latn-RS" sz="3300" smtClean="0"/>
              <a:t>- </a:t>
            </a:r>
            <a:r>
              <a:rPr lang="sr-Cyrl-CS" altLang="sr-Latn-RS" sz="3300" smtClean="0">
                <a:solidFill>
                  <a:srgbClr val="FF0000"/>
                </a:solidFill>
              </a:rPr>
              <a:t>предња страна тела</a:t>
            </a:r>
            <a:r>
              <a:rPr lang="sr-Latn-CS" altLang="sr-Latn-RS" sz="3300" smtClean="0"/>
              <a:t>:</a:t>
            </a:r>
            <a:r>
              <a:rPr lang="en-US" altLang="sr-Latn-RS" sz="3300" smtClean="0"/>
              <a:t> </a:t>
            </a:r>
            <a:r>
              <a:rPr lang="sr-Latn-CS" altLang="sr-Latn-RS" sz="3300" smtClean="0"/>
              <a:t>fascia vesicoumbilicalis</a:t>
            </a:r>
            <a:br>
              <a:rPr lang="sr-Latn-CS" altLang="sr-Latn-RS" sz="3300" smtClean="0"/>
            </a:br>
            <a:r>
              <a:rPr lang="sr-Latn-CS" altLang="sr-Latn-RS" sz="3300" smtClean="0"/>
              <a:t>	- spatium retropubicum (Retzius)</a:t>
            </a:r>
            <a:br>
              <a:rPr lang="sr-Latn-CS" altLang="sr-Latn-RS" sz="3300" smtClean="0"/>
            </a:br>
            <a:r>
              <a:rPr lang="sr-Latn-CS" altLang="sr-Latn-RS" sz="3300" smtClean="0"/>
              <a:t>- </a:t>
            </a:r>
            <a:r>
              <a:rPr lang="sr-Latn-CS" altLang="sr-Latn-RS" sz="3300" smtClean="0">
                <a:solidFill>
                  <a:srgbClr val="FF0000"/>
                </a:solidFill>
              </a:rPr>
              <a:t>fundus vesicae – </a:t>
            </a:r>
            <a:r>
              <a:rPr lang="sr-Cyrl-CS" altLang="sr-Latn-RS" sz="3300" smtClean="0">
                <a:solidFill>
                  <a:srgbClr val="FF0000"/>
                </a:solidFill>
              </a:rPr>
              <a:t>база – дно – задњедоња страна</a:t>
            </a:r>
            <a:r>
              <a:rPr lang="sr-Cyrl-CS" altLang="sr-Latn-RS" sz="3300" smtClean="0"/>
              <a:t> - на простату и ректум, тј. врат мaтерице и вaгину</a:t>
            </a:r>
            <a:br>
              <a:rPr lang="sr-Cyrl-CS" altLang="sr-Latn-RS" sz="3300" smtClean="0"/>
            </a:br>
            <a:r>
              <a:rPr lang="sr-Latn-CS" altLang="sr-Latn-RS" sz="3300" smtClean="0"/>
              <a:t/>
            </a:r>
            <a:br>
              <a:rPr lang="sr-Latn-CS" altLang="sr-Latn-RS" sz="3300" smtClean="0"/>
            </a:br>
            <a:endParaRPr lang="en-GB" altLang="sr-Latn-RS" sz="33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4" descr="Graphic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3"/>
          <a:stretch>
            <a:fillRect/>
          </a:stretch>
        </p:blipFill>
        <p:spPr bwMode="auto">
          <a:xfrm>
            <a:off x="539750" y="0"/>
            <a:ext cx="671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2775" y="192088"/>
            <a:ext cx="8085138" cy="715962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УНУТРАШЊИ МУШКИ ПОЛНИ ОРГАНИ </a:t>
            </a:r>
            <a:endParaRPr lang="en-GB" altLang="en-US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88" y="620713"/>
            <a:ext cx="9109075" cy="604996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GB" altLang="en-US" sz="14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*</a:t>
            </a:r>
            <a:r>
              <a:rPr lang="sr-Latn-CS" altLang="en-US" sz="2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sr-Cyrl-CS" altLang="en-US" sz="2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гра</a:t>
            </a:r>
            <a:r>
              <a:rPr lang="en-US" altLang="en-US" sz="2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ђ</a:t>
            </a:r>
            <a:r>
              <a:rPr lang="sr-Cyrl-CS" altLang="en-US" sz="2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а тестиса</a:t>
            </a:r>
            <a:r>
              <a:rPr lang="sr-Latn-CS" altLang="en-US" sz="2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: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A) </a:t>
            </a:r>
            <a:r>
              <a:rPr lang="sr-Cyrl-CS" altLang="en-US" sz="24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везивно ткиво тестиса</a:t>
            </a:r>
            <a:r>
              <a:rPr lang="sr-Latn-CS" altLang="en-US" sz="24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а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 </a:t>
            </a:r>
            <a:r>
              <a:rPr lang="sr-Latn-CS" altLang="en-US" sz="20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tunica</a:t>
            </a:r>
            <a:r>
              <a:rPr lang="en-US" altLang="en-US" sz="20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GB" altLang="en-US" sz="20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(capsula)</a:t>
            </a:r>
            <a:r>
              <a:rPr lang="sr-Latn-CS" altLang="en-US" sz="20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albuginea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б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 </a:t>
            </a:r>
            <a:r>
              <a:rPr lang="sr-Latn-CS" altLang="en-US" sz="20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septula testis</a:t>
            </a:r>
            <a:r>
              <a:rPr lang="en-US" altLang="en-US" sz="20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полазе од </a:t>
            </a:r>
            <a:r>
              <a:rPr lang="en-GB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tunicae albugineae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и пролазе кроз паренхим делећи га на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                                        режњиће</a:t>
            </a: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	         	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ц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</a:t>
            </a: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sr-Latn-CS" altLang="en-US" sz="20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mediastinum</a:t>
            </a:r>
            <a:r>
              <a:rPr lang="en-GB" altLang="en-US" sz="20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sr-Latn-CS" altLang="en-US" sz="2000" b="1" smtClean="0">
                <a:solidFill>
                  <a:srgbClr val="FF000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testis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Latn-CS" altLang="en-US" sz="20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GB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</a:t>
            </a: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Б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 </a:t>
            </a:r>
            <a:r>
              <a:rPr lang="sr-Cyrl-CS" altLang="en-US" sz="24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паренхим тестиса</a:t>
            </a:r>
            <a:r>
              <a:rPr lang="sr-Latn-CS" altLang="en-US" sz="24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: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- </a:t>
            </a:r>
            <a:r>
              <a:rPr lang="en-US" altLang="en-US" sz="2000" b="1" smtClean="0">
                <a:solidFill>
                  <a:srgbClr val="00B05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режњићи тестиса (</a:t>
            </a:r>
            <a:r>
              <a:rPr lang="sr-Latn-CS" altLang="en-US" sz="2000" b="1" smtClean="0">
                <a:solidFill>
                  <a:srgbClr val="00B05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lobuli testis</a:t>
            </a:r>
            <a:r>
              <a:rPr lang="en-US" altLang="en-US" sz="2000" b="1" smtClean="0">
                <a:solidFill>
                  <a:srgbClr val="00B05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 </a:t>
            </a: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(250-300)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a) tubuli seminiferi contorti</a:t>
            </a: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налазе се у режњићу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b) tubuli seminiferi recti</a:t>
            </a: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излазе из режњића, групишу се ку пределу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                                                                                    </a:t>
            </a:r>
            <a:r>
              <a:rPr lang="en-GB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mediastinum testis , 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где формирају мрежу</a:t>
            </a:r>
            <a:r>
              <a:rPr lang="en-GB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</a:t>
            </a:r>
            <a:endParaRPr lang="en-GB" altLang="en-US" sz="16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				   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rete testis (Haller)</a:t>
            </a:r>
            <a:b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c) ductuli efferentes testis</a:t>
            </a: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полазе од </a:t>
            </a:r>
            <a:r>
              <a:rPr lang="en-GB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rete testis, 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изл</a:t>
            </a:r>
            <a:r>
              <a:rPr lang="en-GB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a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зе из тестиса дуж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GB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                                                                                       </a:t>
            </a: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задње ивице и отварају се у епидидимис</a:t>
            </a: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	</a:t>
            </a:r>
            <a:b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r>
              <a:rPr lang="sr-Latn-C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- </a:t>
            </a:r>
            <a:r>
              <a:rPr lang="sr-Latn-CS" altLang="en-US" sz="2000" b="1" smtClean="0">
                <a:solidFill>
                  <a:srgbClr val="00B05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interstitium testis (Leydig)</a:t>
            </a:r>
            <a:r>
              <a:rPr lang="en-US" altLang="en-US" sz="2000" b="1" smtClean="0">
                <a:solidFill>
                  <a:srgbClr val="00B050"/>
                </a:solidFill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- везивно ткиво које окужује режњиће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en-US" sz="20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		  садржи Лајдигове ћелије које луче тестостерон</a:t>
            </a:r>
            <a:endParaRPr lang="sr-Latn-CS" altLang="en-US" sz="20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  <p:extLst mod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567738" cy="6442075"/>
          </a:xfrm>
        </p:spPr>
        <p:txBody>
          <a:bodyPr/>
          <a:lstStyle/>
          <a:p>
            <a:pPr eaLnBrk="1" hangingPunct="1"/>
            <a:r>
              <a:rPr lang="sr-Latn-CS" altLang="sr-Latn-RS" sz="3200" smtClean="0"/>
              <a:t>- </a:t>
            </a:r>
            <a:r>
              <a:rPr lang="sr-Latn-CS" altLang="sr-Latn-RS" sz="3200" b="1" smtClean="0">
                <a:solidFill>
                  <a:schemeClr val="tx1"/>
                </a:solidFill>
                <a:latin typeface="YUBaskerville" pitchFamily="18" charset="0"/>
              </a:rPr>
              <a:t>gradja testisa</a:t>
            </a:r>
            <a:r>
              <a:rPr lang="sr-Latn-CS" altLang="sr-Latn-RS" sz="3200" smtClean="0"/>
              <a:t>:</a:t>
            </a:r>
            <a:br>
              <a:rPr lang="sr-Latn-CS" altLang="sr-Latn-RS" sz="3200" smtClean="0"/>
            </a:br>
            <a:r>
              <a:rPr lang="sr-Latn-CS" altLang="sr-Latn-RS" sz="3200" smtClean="0"/>
              <a:t>	A) </a:t>
            </a:r>
            <a:r>
              <a:rPr lang="sr-Latn-CS" altLang="sr-Latn-RS" sz="3200" smtClean="0">
                <a:solidFill>
                  <a:schemeClr val="tx1"/>
                </a:solidFill>
                <a:latin typeface="YUBaskerville" pitchFamily="18" charset="0"/>
              </a:rPr>
              <a:t>vezivno tkivo testisa</a:t>
            </a:r>
            <a:r>
              <a:rPr lang="sr-Latn-CS" altLang="sr-Latn-RS" sz="3200" smtClean="0"/>
              <a:t>:</a:t>
            </a:r>
            <a:br>
              <a:rPr lang="sr-Latn-CS" altLang="sr-Latn-RS" sz="3200" smtClean="0"/>
            </a:br>
            <a:r>
              <a:rPr lang="sr-Latn-CS" altLang="sr-Latn-RS" sz="3200" smtClean="0"/>
              <a:t>		a) tunica albuginea</a:t>
            </a:r>
            <a:br>
              <a:rPr lang="sr-Latn-CS" altLang="sr-Latn-RS" sz="3200" smtClean="0"/>
            </a:br>
            <a:r>
              <a:rPr lang="sr-Latn-CS" altLang="sr-Latn-RS" sz="3200" smtClean="0"/>
              <a:t>			- tunica vaginalis</a:t>
            </a:r>
            <a:br>
              <a:rPr lang="sr-Latn-CS" altLang="sr-Latn-RS" sz="3200" smtClean="0"/>
            </a:br>
            <a:r>
              <a:rPr lang="sr-Latn-CS" altLang="sr-Latn-RS" sz="3200" smtClean="0"/>
              <a:t>		b) septula testis</a:t>
            </a:r>
            <a:br>
              <a:rPr lang="sr-Latn-CS" altLang="sr-Latn-RS" sz="3200" smtClean="0"/>
            </a:br>
            <a:r>
              <a:rPr lang="sr-Latn-CS" altLang="sr-Latn-RS" sz="3200" smtClean="0"/>
              <a:t>		c) mediastinum testis 	(Highmore)</a:t>
            </a:r>
            <a:br>
              <a:rPr lang="sr-Latn-CS" altLang="sr-Latn-RS" sz="3200" smtClean="0"/>
            </a:br>
            <a:r>
              <a:rPr lang="sr-Latn-CS" altLang="sr-Latn-RS" sz="3200" smtClean="0"/>
              <a:t>	B) </a:t>
            </a:r>
            <a:r>
              <a:rPr lang="sr-Latn-CS" altLang="sr-Latn-RS" sz="3200" smtClean="0">
                <a:solidFill>
                  <a:schemeClr val="tx1"/>
                </a:solidFill>
                <a:latin typeface="YUBaskerville" pitchFamily="18" charset="0"/>
              </a:rPr>
              <a:t>parenhim testisa</a:t>
            </a:r>
            <a:r>
              <a:rPr lang="sr-Latn-CS" altLang="sr-Latn-RS" sz="3200" smtClean="0"/>
              <a:t>:</a:t>
            </a:r>
            <a:br>
              <a:rPr lang="sr-Latn-CS" altLang="sr-Latn-RS" sz="3200" smtClean="0"/>
            </a:br>
            <a:r>
              <a:rPr lang="sr-Latn-CS" altLang="sr-Latn-RS" sz="3200" smtClean="0"/>
              <a:t>	- lobuli testis</a:t>
            </a:r>
            <a:br>
              <a:rPr lang="sr-Latn-CS" altLang="sr-Latn-RS" sz="3200" smtClean="0"/>
            </a:br>
            <a:r>
              <a:rPr lang="sr-Latn-CS" altLang="sr-Latn-RS" sz="3200" smtClean="0"/>
              <a:t>		a) tubuli seminiferi contorti</a:t>
            </a:r>
            <a:br>
              <a:rPr lang="sr-Latn-CS" altLang="sr-Latn-RS" sz="3200" smtClean="0"/>
            </a:br>
            <a:r>
              <a:rPr lang="sr-Latn-CS" altLang="sr-Latn-RS" sz="3200" smtClean="0"/>
              <a:t>		b) tubuli seminiferi recti</a:t>
            </a:r>
            <a:br>
              <a:rPr lang="sr-Latn-CS" altLang="sr-Latn-RS" sz="3200" smtClean="0"/>
            </a:br>
            <a:r>
              <a:rPr lang="sr-Latn-CS" altLang="sr-Latn-RS" sz="3200" smtClean="0"/>
              <a:t>		c) ductuli efferentes testis</a:t>
            </a:r>
            <a:br>
              <a:rPr lang="sr-Latn-CS" altLang="sr-Latn-RS" sz="3200" smtClean="0"/>
            </a:br>
            <a:r>
              <a:rPr lang="sr-Latn-CS" altLang="sr-Latn-RS" sz="3200" smtClean="0"/>
              <a:t>			- rete testis (Haller)</a:t>
            </a:r>
            <a:br>
              <a:rPr lang="sr-Latn-CS" altLang="sr-Latn-RS" sz="3200" smtClean="0"/>
            </a:br>
            <a:r>
              <a:rPr lang="sr-Latn-CS" altLang="sr-Latn-RS" sz="3200" smtClean="0"/>
              <a:t>		- interstitium testis (Leydig)</a:t>
            </a:r>
            <a:endParaRPr lang="en-GB" altLang="sr-Latn-RS" sz="32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7548562" cy="476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4400" b="1" dirty="0"/>
              <a:t>Testis </a:t>
            </a:r>
            <a:r>
              <a:rPr lang="sr-Latn-CS" sz="4400" dirty="0"/>
              <a:t>/orchis/ (</a:t>
            </a:r>
            <a:r>
              <a:rPr lang="sr-Latn-CS" sz="4400" dirty="0">
                <a:solidFill>
                  <a:schemeClr val="tx1"/>
                </a:solidFill>
                <a:latin typeface="YUBaskerville" pitchFamily="18" charset="0"/>
              </a:rPr>
              <a:t>semnik</a:t>
            </a:r>
            <a:r>
              <a:rPr lang="sr-Latn-CS" sz="4400" dirty="0"/>
              <a:t>)</a:t>
            </a:r>
            <a:endParaRPr lang="en-GB" sz="4400" dirty="0"/>
          </a:p>
        </p:txBody>
      </p:sp>
      <p:pic>
        <p:nvPicPr>
          <p:cNvPr id="84995" name="Picture 3" descr="Graphic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713" y="857250"/>
            <a:ext cx="6515100" cy="5572125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7548562" cy="476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4400" b="1" dirty="0"/>
              <a:t>Testis </a:t>
            </a:r>
            <a:r>
              <a:rPr lang="sr-Latn-CS" sz="4400" dirty="0"/>
              <a:t>/orchis/ (</a:t>
            </a:r>
            <a:r>
              <a:rPr lang="sr-Latn-CS" sz="4400" dirty="0">
                <a:solidFill>
                  <a:schemeClr val="tx1"/>
                </a:solidFill>
                <a:latin typeface="YUBaskerville" pitchFamily="18" charset="0"/>
              </a:rPr>
              <a:t>semnik</a:t>
            </a:r>
            <a:r>
              <a:rPr lang="sr-Latn-CS" sz="4400" dirty="0"/>
              <a:t>)</a:t>
            </a:r>
            <a:endParaRPr lang="en-GB" sz="4400" dirty="0"/>
          </a:p>
        </p:txBody>
      </p:sp>
      <p:pic>
        <p:nvPicPr>
          <p:cNvPr id="87043" name="Picture 5" descr="Graphic1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4263" y="500063"/>
            <a:ext cx="6702425" cy="607060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710613" cy="6442075"/>
          </a:xfrm>
        </p:spPr>
        <p:txBody>
          <a:bodyPr/>
          <a:lstStyle/>
          <a:p>
            <a:pPr eaLnBrk="1" hangingPunct="1"/>
            <a:r>
              <a:rPr lang="sr-Latn-CS" altLang="sr-Latn-RS" sz="2800" smtClean="0"/>
              <a:t>- </a:t>
            </a:r>
            <a:r>
              <a:rPr lang="sr-Latn-CS" altLang="sr-Latn-RS" sz="2800" b="1" smtClean="0"/>
              <a:t>tunicae testis</a:t>
            </a:r>
            <a:r>
              <a:rPr lang="sr-Latn-CS" altLang="sr-Latn-RS" sz="2800" smtClean="0"/>
              <a:t> (</a:t>
            </a:r>
            <a:r>
              <a:rPr lang="sr-Latn-CS" altLang="sr-Latn-RS" sz="2800" smtClean="0">
                <a:solidFill>
                  <a:schemeClr val="tx1"/>
                </a:solidFill>
                <a:latin typeface="YUBaskerville" pitchFamily="18" charset="0"/>
              </a:rPr>
              <a:t>omotači testisa</a:t>
            </a:r>
            <a:r>
              <a:rPr lang="sr-Latn-CS" altLang="sr-Latn-RS" sz="2800" smtClean="0"/>
              <a:t>)</a:t>
            </a:r>
            <a:br>
              <a:rPr lang="sr-Latn-CS" altLang="sr-Latn-RS" sz="2800" smtClean="0"/>
            </a:br>
            <a:r>
              <a:rPr lang="sr-Latn-CS" altLang="sr-Latn-RS" sz="2800" smtClean="0"/>
              <a:t>	1) </a:t>
            </a:r>
            <a:r>
              <a:rPr lang="sr-Latn-CS" altLang="sr-Latn-RS" sz="2800" b="1" smtClean="0"/>
              <a:t>tunica vaginalis testis</a:t>
            </a:r>
            <a:r>
              <a:rPr lang="sr-Latn-CS" altLang="sr-Latn-RS" sz="2800" smtClean="0"/>
              <a:t/>
            </a:r>
            <a:br>
              <a:rPr lang="sr-Latn-CS" altLang="sr-Latn-RS" sz="2800" smtClean="0"/>
            </a:br>
            <a:r>
              <a:rPr lang="sr-Latn-CS" altLang="sr-Latn-RS" sz="2800" smtClean="0"/>
              <a:t>		- peritoneum parietale (processus </a:t>
            </a:r>
            <a:r>
              <a:rPr lang="en-US" altLang="sr-Latn-RS" sz="2800" smtClean="0"/>
              <a:t> </a:t>
            </a:r>
            <a:r>
              <a:rPr lang="sr-Latn-CS" altLang="sr-Latn-RS" sz="2800" smtClean="0"/>
              <a:t>vaginalis)</a:t>
            </a:r>
            <a:br>
              <a:rPr lang="sr-Latn-CS" altLang="sr-Latn-RS" sz="2800" smtClean="0"/>
            </a:br>
            <a:r>
              <a:rPr lang="sr-Latn-CS" altLang="sr-Latn-RS" sz="2800" smtClean="0"/>
              <a:t>		a) lamina visceralis</a:t>
            </a:r>
            <a:r>
              <a:rPr lang="en-US" altLang="sr-Latn-RS" sz="2800" smtClean="0"/>
              <a:t> - epiorchium</a:t>
            </a:r>
            <a:r>
              <a:rPr lang="sr-Latn-CS" altLang="sr-Latn-RS" sz="2800" smtClean="0"/>
              <a:t/>
            </a:r>
            <a:br>
              <a:rPr lang="sr-Latn-CS" altLang="sr-Latn-RS" sz="2800" smtClean="0"/>
            </a:br>
            <a:r>
              <a:rPr lang="sr-Latn-CS" altLang="sr-Latn-RS" sz="2800" smtClean="0"/>
              <a:t>		b) lamia parietalis</a:t>
            </a:r>
            <a:r>
              <a:rPr lang="en-US" altLang="sr-Latn-RS" sz="2800" smtClean="0"/>
              <a:t> - periorchium</a:t>
            </a:r>
            <a:r>
              <a:rPr lang="sr-Latn-CS" altLang="sr-Latn-RS" sz="2800" smtClean="0"/>
              <a:t/>
            </a:r>
            <a:br>
              <a:rPr lang="sr-Latn-CS" altLang="sr-Latn-RS" sz="2800" smtClean="0"/>
            </a:br>
            <a:r>
              <a:rPr lang="sr-Latn-CS" altLang="sr-Latn-RS" sz="2800" smtClean="0"/>
              <a:t>		- mesorchium</a:t>
            </a:r>
            <a:r>
              <a:rPr lang="en-US" altLang="sr-Latn-RS" sz="2800" smtClean="0"/>
              <a:t/>
            </a:r>
            <a:br>
              <a:rPr lang="en-US" altLang="sr-Latn-RS" sz="2800" smtClean="0"/>
            </a:br>
            <a:r>
              <a:rPr lang="en-US" altLang="sr-Latn-RS" sz="2800" smtClean="0"/>
              <a:t>                       - sinus epidimydis, lig.epidimytis sup.et inf. </a:t>
            </a:r>
            <a:r>
              <a:rPr lang="sr-Latn-CS" altLang="sr-Latn-RS" sz="2800" smtClean="0"/>
              <a:t/>
            </a:r>
            <a:br>
              <a:rPr lang="sr-Latn-CS" altLang="sr-Latn-RS" sz="2800" smtClean="0"/>
            </a:br>
            <a:r>
              <a:rPr lang="sr-Latn-CS" altLang="sr-Latn-RS" sz="2800" smtClean="0"/>
              <a:t>	2) </a:t>
            </a:r>
            <a:r>
              <a:rPr lang="sr-Latn-CS" altLang="sr-Latn-RS" sz="2800" b="1" smtClean="0"/>
              <a:t>fascia spermatica interna</a:t>
            </a:r>
            <a:r>
              <a:rPr lang="sr-Latn-CS" altLang="sr-Latn-RS" sz="2800" smtClean="0"/>
              <a:t/>
            </a:r>
            <a:br>
              <a:rPr lang="sr-Latn-CS" altLang="sr-Latn-RS" sz="2800" smtClean="0"/>
            </a:br>
            <a:r>
              <a:rPr lang="sr-Latn-CS" altLang="sr-Latn-RS" sz="2800" smtClean="0"/>
              <a:t>		- fascia transversalis</a:t>
            </a:r>
            <a:br>
              <a:rPr lang="sr-Latn-CS" altLang="sr-Latn-RS" sz="2800" smtClean="0"/>
            </a:br>
            <a:r>
              <a:rPr lang="sr-Latn-CS" altLang="sr-Latn-RS" sz="2800" smtClean="0"/>
              <a:t>	3) </a:t>
            </a:r>
            <a:r>
              <a:rPr lang="sr-Latn-CS" altLang="sr-Latn-RS" sz="2800" b="1" smtClean="0"/>
              <a:t>m. cremaster et fascia cremasterica</a:t>
            </a:r>
            <a:r>
              <a:rPr lang="sr-Latn-CS" altLang="sr-Latn-RS" sz="2800" smtClean="0"/>
              <a:t/>
            </a:r>
            <a:br>
              <a:rPr lang="sr-Latn-CS" altLang="sr-Latn-RS" sz="2800" smtClean="0"/>
            </a:br>
            <a:r>
              <a:rPr lang="sr-Latn-CS" altLang="sr-Latn-RS" sz="2800" smtClean="0"/>
              <a:t>		- m. obliquus internus abdominis</a:t>
            </a:r>
            <a:br>
              <a:rPr lang="sr-Latn-CS" altLang="sr-Latn-RS" sz="2800" smtClean="0"/>
            </a:br>
            <a:r>
              <a:rPr lang="sr-Latn-CS" altLang="sr-Latn-RS" sz="2800" smtClean="0"/>
              <a:t>	4) </a:t>
            </a:r>
            <a:r>
              <a:rPr lang="sr-Latn-CS" altLang="sr-Latn-RS" sz="2800" b="1" smtClean="0"/>
              <a:t>fascia spermatica externa</a:t>
            </a:r>
            <a:r>
              <a:rPr lang="sr-Latn-CS" altLang="sr-Latn-RS" sz="2800" smtClean="0"/>
              <a:t/>
            </a:r>
            <a:br>
              <a:rPr lang="sr-Latn-CS" altLang="sr-Latn-RS" sz="2800" smtClean="0"/>
            </a:br>
            <a:r>
              <a:rPr lang="sr-Latn-CS" altLang="sr-Latn-RS" sz="2800" smtClean="0"/>
              <a:t>		- aponeurosis m. obliqui externi </a:t>
            </a:r>
            <a:r>
              <a:rPr lang="en-US" altLang="sr-Latn-RS" sz="2800" smtClean="0"/>
              <a:t> </a:t>
            </a:r>
            <a:r>
              <a:rPr lang="sr-Latn-CS" altLang="sr-Latn-RS" sz="2800" smtClean="0"/>
              <a:t>abdominis et fascia </a:t>
            </a:r>
            <a:r>
              <a:rPr lang="en-US" altLang="sr-Latn-RS" sz="2800" smtClean="0"/>
              <a:t> superficialis </a:t>
            </a:r>
            <a:r>
              <a:rPr lang="sr-Latn-CS" altLang="sr-Latn-RS" sz="2800" smtClean="0"/>
              <a:t>abdominis</a:t>
            </a:r>
            <a:r>
              <a:rPr lang="en-US" altLang="sr-Latn-RS" sz="2800" smtClean="0"/>
              <a:t> </a:t>
            </a:r>
            <a:endParaRPr lang="en-GB" altLang="sr-Latn-RS" sz="28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71500"/>
          </a:xfrm>
        </p:spPr>
        <p:txBody>
          <a:bodyPr/>
          <a:lstStyle/>
          <a:p>
            <a:pPr algn="ctr" eaLnBrk="1" hangingPunct="1"/>
            <a:r>
              <a:rPr lang="en-US" altLang="sr-Latn-RS" sz="3200" b="1" smtClean="0"/>
              <a:t>ВАСКУЛАРИЗАЦИЈА И ИНЕРВАЦИЈА </a:t>
            </a:r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467350"/>
          </a:xfrm>
        </p:spPr>
        <p:txBody>
          <a:bodyPr/>
          <a:lstStyle/>
          <a:p>
            <a:pPr eaLnBrk="1" hangingPunct="1"/>
            <a:r>
              <a:rPr lang="en-US" altLang="sr-Latn-RS" smtClean="0"/>
              <a:t>Arterije testisa</a:t>
            </a:r>
          </a:p>
          <a:p>
            <a:pPr eaLnBrk="1" hangingPunct="1"/>
            <a:r>
              <a:rPr lang="en-US" altLang="sr-Latn-RS" sz="2000" smtClean="0">
                <a:solidFill>
                  <a:srgbClr val="FF0000"/>
                </a:solidFill>
              </a:rPr>
              <a:t>A.testicularis </a:t>
            </a:r>
            <a:r>
              <a:rPr lang="en-US" altLang="sr-Latn-RS" sz="2000" smtClean="0"/>
              <a:t>– rr.recurentes (aorta  abdominalis)</a:t>
            </a:r>
          </a:p>
          <a:p>
            <a:pPr eaLnBrk="1" hangingPunct="1"/>
            <a:r>
              <a:rPr lang="en-US" altLang="sr-Latn-RS" sz="2000" smtClean="0">
                <a:solidFill>
                  <a:srgbClr val="FF0000"/>
                </a:solidFill>
              </a:rPr>
              <a:t>A. ductus deferentis </a:t>
            </a:r>
            <a:r>
              <a:rPr lang="en-US" altLang="sr-Latn-RS" sz="2000" smtClean="0"/>
              <a:t>(a.vesicalis inferior)</a:t>
            </a:r>
            <a:endParaRPr lang="en-US" altLang="sr-Latn-RS" sz="2400" smtClean="0"/>
          </a:p>
          <a:p>
            <a:pPr eaLnBrk="1" hangingPunct="1"/>
            <a:r>
              <a:rPr lang="en-US" altLang="sr-Latn-RS" sz="2000" smtClean="0">
                <a:solidFill>
                  <a:srgbClr val="FF0000"/>
                </a:solidFill>
              </a:rPr>
              <a:t>A. cremasterica </a:t>
            </a:r>
            <a:r>
              <a:rPr lang="en-US" altLang="sr-Latn-RS" sz="2000" smtClean="0"/>
              <a:t>(a.epigastrica inferior)</a:t>
            </a:r>
          </a:p>
          <a:p>
            <a:pPr eaLnBrk="1" hangingPunct="1"/>
            <a:r>
              <a:rPr lang="en-US" altLang="sr-Latn-RS" sz="2000" smtClean="0"/>
              <a:t>Vene testisa</a:t>
            </a:r>
          </a:p>
          <a:p>
            <a:pPr eaLnBrk="1" hangingPunct="1"/>
            <a:r>
              <a:rPr lang="en-US" altLang="sr-Latn-RS" sz="2400" smtClean="0">
                <a:solidFill>
                  <a:schemeClr val="accent1"/>
                </a:solidFill>
              </a:rPr>
              <a:t>Plexus pampiniformis anterior – vv. testiculares – VCI (v.rs)</a:t>
            </a:r>
          </a:p>
          <a:p>
            <a:pPr eaLnBrk="1" hangingPunct="1"/>
            <a:r>
              <a:rPr lang="en-US" altLang="sr-Latn-RS" sz="2400" smtClean="0">
                <a:solidFill>
                  <a:schemeClr val="accent1"/>
                </a:solidFill>
              </a:rPr>
              <a:t>Plexus pampiniformis posterior – vv.deferentiales – v.epigastrica inferior</a:t>
            </a:r>
          </a:p>
          <a:p>
            <a:pPr eaLnBrk="1" hangingPunct="1"/>
            <a:r>
              <a:rPr lang="en-US" altLang="sr-Latn-RS" sz="2400" smtClean="0">
                <a:solidFill>
                  <a:schemeClr val="accent1"/>
                </a:solidFill>
              </a:rPr>
              <a:t> </a:t>
            </a:r>
            <a:r>
              <a:rPr lang="en-US" altLang="sr-Latn-RS" sz="2400" smtClean="0"/>
              <a:t>Limfni sudovi testisa – n.l.lumbales</a:t>
            </a:r>
          </a:p>
          <a:p>
            <a:pPr eaLnBrk="1" hangingPunct="1"/>
            <a:r>
              <a:rPr lang="en-US" altLang="sr-Latn-RS" sz="2400" smtClean="0"/>
              <a:t>Inervacija testisa</a:t>
            </a:r>
          </a:p>
          <a:p>
            <a:pPr eaLnBrk="1" hangingPunct="1"/>
            <a:r>
              <a:rPr lang="en-US" altLang="sr-Latn-RS" sz="2400" smtClean="0">
                <a:solidFill>
                  <a:srgbClr val="00B050"/>
                </a:solidFill>
              </a:rPr>
              <a:t>Pl.testicularis – simpati</a:t>
            </a:r>
            <a:r>
              <a:rPr lang="sr-Latn-CS" altLang="sr-Latn-RS" sz="2400" smtClean="0">
                <a:solidFill>
                  <a:srgbClr val="00B050"/>
                </a:solidFill>
              </a:rPr>
              <a:t>čka vl. iz Th 10 i 11- ushodna viscerosenzitivna vlakna (bol)- pl.coeliacus- r.communicans albus- ganglion spinale Th 10.</a:t>
            </a:r>
            <a:endParaRPr lang="en-US" altLang="sr-Latn-RS" sz="2400" smtClean="0">
              <a:solidFill>
                <a:srgbClr val="00B050"/>
              </a:solidFill>
            </a:endParaRPr>
          </a:p>
          <a:p>
            <a:pPr eaLnBrk="1" hangingPunct="1"/>
            <a:endParaRPr lang="en-US" altLang="sr-Latn-RS" sz="2400" smtClean="0"/>
          </a:p>
          <a:p>
            <a:pPr eaLnBrk="1" hangingPunct="1"/>
            <a:endParaRPr lang="en-US" altLang="sr-Latn-RS" sz="2000" smtClean="0"/>
          </a:p>
          <a:p>
            <a:pPr eaLnBrk="1" hangingPunct="1"/>
            <a:endParaRPr lang="en-US" altLang="sr-Latn-RS" sz="2000" smtClean="0"/>
          </a:p>
          <a:p>
            <a:pPr eaLnBrk="1" hangingPunct="1"/>
            <a:endParaRPr lang="en-US" altLang="sr-Latn-RS" sz="2000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sr-Latn-RS" sz="2400" smtClean="0"/>
          </a:p>
          <a:p>
            <a:pPr eaLnBrk="1" hangingPunct="1"/>
            <a:endParaRPr lang="en-US" altLang="sr-Latn-RS" sz="2400" smtClean="0"/>
          </a:p>
          <a:p>
            <a:pPr eaLnBrk="1" hangingPunct="1"/>
            <a:endParaRPr lang="en-US" altLang="sr-Latn-RS" sz="2000" smtClean="0"/>
          </a:p>
          <a:p>
            <a:pPr eaLnBrk="1" hangingPunct="1"/>
            <a:endParaRPr lang="en-US" altLang="sr-Latn-R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Latn-CS" altLang="sr-Latn-RS" b="1" smtClean="0">
                <a:solidFill>
                  <a:schemeClr val="tx1"/>
                </a:solidFill>
                <a:latin typeface="Times New Roman" panose="02020603050405020304" pitchFamily="18" charset="0"/>
              </a:rPr>
              <a:t>Akutni skrotum</a:t>
            </a:r>
            <a:endParaRPr lang="en-US" altLang="sr-Latn-RS" b="1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268413"/>
            <a:ext cx="8713787" cy="2189162"/>
          </a:xfrm>
        </p:spPr>
        <p:txBody>
          <a:bodyPr/>
          <a:lstStyle/>
          <a:p>
            <a:pPr marL="609600" indent="-609600" algn="ctr" eaLnBrk="1" hangingPunct="1">
              <a:buFont typeface="Wingdings" panose="05000000000000000000" pitchFamily="2" charset="2"/>
              <a:buNone/>
            </a:pPr>
            <a:r>
              <a:rPr lang="en-AU" altLang="zh-CN" sz="18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Sindrom akutnog skrotuma označava stanje sa bolom, crvenilom i otokom mošnica.</a:t>
            </a:r>
            <a:r>
              <a:rPr lang="en-AU" altLang="zh-CN" sz="180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sr-Latn-CS" altLang="sr-Latn-RS" sz="1800" b="1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Osnovni uzroci su:</a:t>
            </a:r>
          </a:p>
          <a:p>
            <a:pPr marL="609600" indent="-609600" eaLnBrk="1" hangingPunct="1"/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Torzija testisa</a:t>
            </a:r>
          </a:p>
          <a:p>
            <a:pPr marL="609600" indent="-609600" eaLnBrk="1" hangingPunct="1"/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Torzija ciste hidatide Morganni</a:t>
            </a:r>
          </a:p>
          <a:p>
            <a:pPr marL="609600" indent="-609600" eaLnBrk="1" hangingPunct="1"/>
            <a:r>
              <a:rPr lang="sr-Latn-CS" altLang="sr-Latn-R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Orchiepididimitis</a:t>
            </a:r>
            <a:endParaRPr lang="en-US" altLang="sr-Latn-RS" sz="2400" b="1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3188" name="Picture 4" descr="Slika67 - Torzija testis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80063" y="1916113"/>
            <a:ext cx="3279775" cy="2185987"/>
          </a:xfrm>
          <a:noFill/>
        </p:spPr>
      </p:pic>
      <p:pic>
        <p:nvPicPr>
          <p:cNvPr id="93189" name="Picture 5" descr="Slika69 - Orhiepididimiti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3716338"/>
            <a:ext cx="3384550" cy="2881312"/>
          </a:xfrm>
          <a:noFill/>
        </p:spPr>
      </p:pic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5219700" y="4365625"/>
            <a:ext cx="2808288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800100" indent="-3429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Semiologija: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CS" altLang="sr-Latn-RS" sz="8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sr-Latn-CS" altLang="sr-Latn-RS" b="1">
                <a:solidFill>
                  <a:srgbClr val="FF0000"/>
                </a:solidFill>
                <a:latin typeface="Times New Roman" panose="02020603050405020304" pitchFamily="18" charset="0"/>
              </a:rPr>
              <a:t>bol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sr-Latn-CS" altLang="sr-Latn-RS" b="1">
                <a:solidFill>
                  <a:srgbClr val="FF0000"/>
                </a:solidFill>
                <a:latin typeface="Times New Roman" panose="02020603050405020304" pitchFamily="18" charset="0"/>
              </a:rPr>
              <a:t>otok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sr-Latn-CS" altLang="sr-Latn-RS" b="1">
                <a:solidFill>
                  <a:srgbClr val="FF0000"/>
                </a:solidFill>
                <a:latin typeface="Times New Roman" panose="02020603050405020304" pitchFamily="18" charset="0"/>
              </a:rPr>
              <a:t>crvenilo</a:t>
            </a:r>
            <a:endParaRPr lang="en-US" altLang="sr-Latn-RS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3" descr="Graphic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205038"/>
            <a:ext cx="4313238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2775" y="192088"/>
            <a:ext cx="8085138" cy="715962"/>
          </a:xfrm>
        </p:spPr>
        <p:txBody>
          <a:bodyPr/>
          <a:lstStyle/>
          <a:p>
            <a:pPr eaLnBrk="1" hangingPunct="1"/>
            <a:r>
              <a:rPr lang="en-US" altLang="en-US" sz="2800" b="1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УНУТРАШЊИ МУШКИ ПОЛНИ ОРГАНИ 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88" y="620713"/>
            <a:ext cx="9109075" cy="6049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altLang="en-US" sz="14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altLang="en-US" sz="20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2)  </a:t>
            </a:r>
            <a:r>
              <a:rPr lang="sr-Latn-C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Epididymis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(</a:t>
            </a: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па</a:t>
            </a:r>
            <a:r>
              <a:rPr lang="sr-Cyrl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сем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e</a:t>
            </a:r>
            <a:r>
              <a:rPr lang="sr-Cyrl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ник</a:t>
            </a:r>
            <a:r>
              <a:rPr lang="sr-Latn-C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* почетни део семених путева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* паран орган, главом смештен на горњем полу тестиса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* чини га 4-5 м дугачак канал (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ductus epidimyidis)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/>
            </a:r>
            <a:b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endParaRPr lang="en-U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* Делови: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sr-Latn-C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</a:t>
            </a:r>
            <a:r>
              <a:rPr lang="en-US" altLang="en-US" sz="200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a)</a:t>
            </a: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глава 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(caput epididimydis)</a:t>
            </a:r>
            <a:b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</a:br>
            <a:endParaRPr lang="sr-Latn-CS" altLang="en-US" sz="1800" b="1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б) тело 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(corpus epididimydis)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6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     </a:t>
            </a:r>
            <a:endParaRPr lang="sr-Latn-CS" altLang="en-US" sz="16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    </a:t>
            </a:r>
            <a:r>
              <a:rPr lang="en-US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ц) реп </a:t>
            </a:r>
            <a:r>
              <a:rPr lang="en-GB" altLang="en-US" sz="2000" b="1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(cauda epididimydis)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altLang="en-US" sz="2000" b="1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* У почетни део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ductus epididimydis-a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уливају се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ductuli eferentes testis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, а од завршног дела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  </a:t>
            </a:r>
            <a:r>
              <a:rPr lang="en-US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полази </a:t>
            </a:r>
            <a:r>
              <a:rPr lang="en-GB" altLang="en-US" sz="1800" smtClean="0">
                <a:latin typeface="Book Antiqua" panose="02040602050305030304" pitchFamily="18" charset="0"/>
                <a:ea typeface="Book Antiqua" panose="02040602050305030304" pitchFamily="18" charset="0"/>
                <a:cs typeface="Book Antiqua" panose="02040602050305030304" pitchFamily="18" charset="0"/>
              </a:rPr>
              <a:t> ductus deferens</a:t>
            </a:r>
            <a:endParaRPr lang="sr-Latn-CS" altLang="en-US" sz="1800" smtClean="0">
              <a:latin typeface="Book Antiqua" panose="02040602050305030304" pitchFamily="18" charset="0"/>
              <a:ea typeface="Book Antiqua" panose="02040602050305030304" pitchFamily="18" charset="0"/>
              <a:cs typeface="Book Antiqua" panose="0204060205030503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5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5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5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5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5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5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5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5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5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58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58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58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58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58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58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58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58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58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58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58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58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567738" cy="64420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3200" dirty="0"/>
              <a:t>2) </a:t>
            </a:r>
            <a:r>
              <a:rPr lang="sr-Latn-CS" sz="3200" b="1" dirty="0"/>
              <a:t>Epididymis</a:t>
            </a:r>
            <a:r>
              <a:rPr lang="sr-Latn-CS" sz="3200" dirty="0"/>
              <a:t>:</a:t>
            </a:r>
            <a:br>
              <a:rPr lang="sr-Latn-CS" sz="3200" dirty="0"/>
            </a:br>
            <a:r>
              <a:rPr lang="sr-Latn-CS" sz="3200" dirty="0"/>
              <a:t>	a) caput epididymis</a:t>
            </a:r>
            <a:br>
              <a:rPr lang="sr-Latn-CS" sz="3200" dirty="0"/>
            </a:br>
            <a:r>
              <a:rPr lang="sr-Latn-CS" sz="3200" dirty="0"/>
              <a:t>		- lobuli coni </a:t>
            </a:r>
            <a:r>
              <a:rPr lang="sr-Latn-CS" sz="3200" dirty="0" smtClean="0"/>
              <a:t>epididymis 9-12</a:t>
            </a:r>
            <a:r>
              <a:rPr lang="sr-Latn-CS" sz="3200" dirty="0"/>
              <a:t/>
            </a:r>
            <a:br>
              <a:rPr lang="sr-Latn-CS" sz="3200" dirty="0"/>
            </a:br>
            <a:r>
              <a:rPr lang="sr-Latn-CS" sz="3200" dirty="0"/>
              <a:t>		</a:t>
            </a:r>
            <a:r>
              <a:rPr lang="sr-Latn-CS" sz="3200" dirty="0" smtClean="0"/>
              <a:t>- </a:t>
            </a:r>
            <a:r>
              <a:rPr lang="sr-Latn-CS" sz="3200" dirty="0"/>
              <a:t>ductulus efferens </a:t>
            </a:r>
            <a:r>
              <a:rPr lang="sr-Latn-CS" sz="3200" dirty="0" smtClean="0"/>
              <a:t>testis 6-15 cm</a:t>
            </a:r>
            <a:r>
              <a:rPr lang="sr-Latn-CS" sz="3200" dirty="0"/>
              <a:t/>
            </a:r>
            <a:br>
              <a:rPr lang="sr-Latn-CS" sz="3200" dirty="0"/>
            </a:br>
            <a:r>
              <a:rPr lang="sr-Latn-CS" sz="3200" dirty="0"/>
              <a:t>	b) corpus epididymis</a:t>
            </a:r>
            <a:br>
              <a:rPr lang="sr-Latn-CS" sz="3200" dirty="0"/>
            </a:br>
            <a:r>
              <a:rPr lang="sr-Latn-CS" sz="3200" dirty="0"/>
              <a:t>	c) cauda epididymis</a:t>
            </a:r>
            <a:br>
              <a:rPr lang="sr-Latn-CS" sz="3200" dirty="0"/>
            </a:br>
            <a:r>
              <a:rPr lang="sr-Latn-CS" sz="3200" dirty="0"/>
              <a:t>		- </a:t>
            </a:r>
            <a:r>
              <a:rPr lang="sr-Latn-CS" sz="3200" dirty="0">
                <a:solidFill>
                  <a:schemeClr val="tx1"/>
                </a:solidFill>
                <a:latin typeface="YUBaskerville" pitchFamily="18" charset="0"/>
              </a:rPr>
              <a:t>zajedno</a:t>
            </a:r>
            <a:r>
              <a:rPr lang="sr-Latn-CS" sz="3200" dirty="0"/>
              <a:t> - ductus </a:t>
            </a:r>
            <a:r>
              <a:rPr lang="sr-Latn-CS" sz="3200" dirty="0" smtClean="0"/>
              <a:t>epididymis 4-6 m</a:t>
            </a:r>
            <a:br>
              <a:rPr lang="sr-Latn-CS" sz="3200" dirty="0" smtClean="0"/>
            </a:br>
            <a:r>
              <a:rPr lang="sr-Latn-CS" sz="3200" dirty="0" smtClean="0"/>
              <a:t>	Inervacija: pl.testicularis i pl.deferentialis</a:t>
            </a:r>
            <a:r>
              <a:rPr lang="sr-Latn-CS" sz="3200" dirty="0"/>
              <a:t/>
            </a:r>
            <a:br>
              <a:rPr lang="sr-Latn-CS" sz="3200" dirty="0"/>
            </a:br>
            <a:r>
              <a:rPr lang="sr-Latn-CS" sz="3200" dirty="0"/>
              <a:t>3) </a:t>
            </a:r>
            <a:r>
              <a:rPr lang="sr-Latn-CS" sz="3200" b="1" dirty="0"/>
              <a:t>Ductus deferens</a:t>
            </a:r>
            <a:r>
              <a:rPr lang="sr-Latn-CS" sz="3200" dirty="0"/>
              <a:t> (</a:t>
            </a:r>
            <a:r>
              <a:rPr lang="sr-Latn-CS" sz="3200" dirty="0">
                <a:solidFill>
                  <a:schemeClr val="tx1"/>
                </a:solidFill>
                <a:latin typeface="YUBaskerville" pitchFamily="18" charset="0"/>
              </a:rPr>
              <a:t>semevod</a:t>
            </a:r>
            <a:r>
              <a:rPr lang="sr-Latn-CS" sz="3200" dirty="0"/>
              <a:t>):</a:t>
            </a:r>
            <a:br>
              <a:rPr lang="sr-Latn-CS" sz="3200" dirty="0"/>
            </a:br>
            <a:r>
              <a:rPr lang="sr-Latn-CS" sz="3200" dirty="0"/>
              <a:t>	1) pars epididymica</a:t>
            </a:r>
            <a:br>
              <a:rPr lang="sr-Latn-CS" sz="3200" dirty="0"/>
            </a:br>
            <a:r>
              <a:rPr lang="sr-Latn-CS" sz="3200" dirty="0"/>
              <a:t>	2) pars funicularis</a:t>
            </a:r>
            <a:br>
              <a:rPr lang="sr-Latn-CS" sz="3200" dirty="0"/>
            </a:br>
            <a:r>
              <a:rPr lang="sr-Latn-CS" sz="3200" dirty="0"/>
              <a:t>	3) pars iliaca</a:t>
            </a:r>
            <a:br>
              <a:rPr lang="sr-Latn-CS" sz="3200" dirty="0"/>
            </a:br>
            <a:r>
              <a:rPr lang="sr-Latn-CS" sz="3200" dirty="0"/>
              <a:t>	4) pars pelvica</a:t>
            </a:r>
            <a:br>
              <a:rPr lang="sr-Latn-CS" sz="3200" dirty="0"/>
            </a:br>
            <a:r>
              <a:rPr lang="sr-Latn-CS" sz="3200" dirty="0"/>
              <a:t>	- ampulla ductus deferentis</a:t>
            </a:r>
            <a:endParaRPr lang="en-GB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7704138" cy="6442075"/>
          </a:xfrm>
        </p:spPr>
        <p:txBody>
          <a:bodyPr/>
          <a:lstStyle/>
          <a:p>
            <a:pPr eaLnBrk="1" hangingPunct="1"/>
            <a:r>
              <a:rPr lang="sr-Latn-CS" altLang="sr-Latn-RS" sz="3200" b="1" smtClean="0"/>
              <a:t>Vesica urinaria</a:t>
            </a:r>
            <a:r>
              <a:rPr lang="sr-Latn-CS" altLang="sr-Latn-RS" sz="3200" smtClean="0"/>
              <a:t> (</a:t>
            </a:r>
            <a:r>
              <a:rPr lang="sr-Latn-CS" altLang="sr-Latn-RS" sz="3200" smtClean="0">
                <a:solidFill>
                  <a:schemeClr val="tx1"/>
                </a:solidFill>
                <a:latin typeface="YUBaskerville" pitchFamily="18" charset="0"/>
              </a:rPr>
              <a:t>mokraćna bešika</a:t>
            </a:r>
            <a:r>
              <a:rPr lang="sr-Latn-CS" altLang="sr-Latn-RS" sz="3200" smtClean="0"/>
              <a:t>):</a:t>
            </a:r>
            <a:br>
              <a:rPr lang="sr-Latn-CS" altLang="sr-Latn-RS" sz="3200" smtClean="0"/>
            </a:br>
            <a:r>
              <a:rPr lang="sr-Latn-CS" altLang="sr-Latn-RS" sz="3200" smtClean="0"/>
              <a:t>1) fundus vesicae</a:t>
            </a:r>
            <a:br>
              <a:rPr lang="sr-Latn-CS" altLang="sr-Latn-RS" sz="3200" smtClean="0"/>
            </a:br>
            <a:r>
              <a:rPr lang="sr-Latn-CS" altLang="sr-Latn-RS" sz="3200" smtClean="0"/>
              <a:t>2) apex vesicae</a:t>
            </a:r>
            <a:br>
              <a:rPr lang="sr-Latn-CS" altLang="sr-Latn-RS" sz="3200" smtClean="0"/>
            </a:br>
            <a:r>
              <a:rPr lang="sr-Latn-CS" altLang="sr-Latn-RS" sz="3200" smtClean="0"/>
              <a:t>	- lig. umbilicale medianum</a:t>
            </a:r>
            <a:br>
              <a:rPr lang="sr-Latn-CS" altLang="sr-Latn-RS" sz="3200" smtClean="0"/>
            </a:br>
            <a:r>
              <a:rPr lang="sr-Latn-CS" altLang="sr-Latn-RS" sz="3200" smtClean="0"/>
              <a:t>3) cervix vesicae</a:t>
            </a:r>
            <a:br>
              <a:rPr lang="sr-Latn-CS" altLang="sr-Latn-RS" sz="3200" smtClean="0"/>
            </a:br>
            <a:r>
              <a:rPr lang="sr-Latn-CS" altLang="sr-Latn-RS" sz="3200" smtClean="0"/>
              <a:t>4) corpus vesicae</a:t>
            </a:r>
            <a:br>
              <a:rPr lang="sr-Latn-CS" altLang="sr-Latn-RS" sz="3200" smtClean="0"/>
            </a:br>
            <a:r>
              <a:rPr lang="sr-Latn-CS" altLang="sr-Latn-RS" sz="3200" smtClean="0"/>
              <a:t>- </a:t>
            </a:r>
            <a:r>
              <a:rPr lang="sr-Latn-CS" altLang="sr-Latn-RS" sz="3200" smtClean="0">
                <a:solidFill>
                  <a:schemeClr val="tx1"/>
                </a:solidFill>
                <a:latin typeface="YUBaskerville" pitchFamily="18" charset="0"/>
              </a:rPr>
              <a:t>gornja strana tela</a:t>
            </a:r>
            <a:r>
              <a:rPr lang="sr-Latn-CS" altLang="sr-Latn-RS" sz="3200" smtClean="0"/>
              <a:t>:</a:t>
            </a:r>
            <a:br>
              <a:rPr lang="sr-Latn-CS" altLang="sr-Latn-RS" sz="3200" smtClean="0"/>
            </a:br>
            <a:r>
              <a:rPr lang="sr-Latn-CS" altLang="sr-Latn-RS" sz="3200" smtClean="0"/>
              <a:t>	- excavatio rectovesicalis</a:t>
            </a:r>
            <a:br>
              <a:rPr lang="sr-Latn-CS" altLang="sr-Latn-RS" sz="3200" smtClean="0"/>
            </a:br>
            <a:r>
              <a:rPr lang="sr-Latn-CS" altLang="sr-Latn-RS" sz="3200" smtClean="0"/>
              <a:t>	- excavatio vesicouterina</a:t>
            </a:r>
            <a:br>
              <a:rPr lang="sr-Latn-CS" altLang="sr-Latn-RS" sz="3200" smtClean="0"/>
            </a:br>
            <a:r>
              <a:rPr lang="sr-Latn-CS" altLang="sr-Latn-RS" sz="3200" smtClean="0"/>
              <a:t>- </a:t>
            </a:r>
            <a:r>
              <a:rPr lang="sr-Latn-CS" altLang="sr-Latn-RS" sz="3200" smtClean="0">
                <a:solidFill>
                  <a:schemeClr val="tx1"/>
                </a:solidFill>
                <a:latin typeface="YUBaskerville" pitchFamily="18" charset="0"/>
              </a:rPr>
              <a:t>prednja strana tela</a:t>
            </a:r>
            <a:r>
              <a:rPr lang="sr-Latn-CS" altLang="sr-Latn-RS" sz="3200" smtClean="0"/>
              <a:t>:</a:t>
            </a:r>
            <a:br>
              <a:rPr lang="sr-Latn-CS" altLang="sr-Latn-RS" sz="3200" smtClean="0"/>
            </a:br>
            <a:r>
              <a:rPr lang="sr-Latn-CS" altLang="sr-Latn-RS" sz="3200" smtClean="0"/>
              <a:t>	- spatium retropubicum (Retzius)</a:t>
            </a:r>
            <a:br>
              <a:rPr lang="sr-Latn-CS" altLang="sr-Latn-RS" sz="3200" smtClean="0"/>
            </a:br>
            <a:r>
              <a:rPr lang="sr-Latn-CS" altLang="sr-Latn-RS" sz="3200" smtClean="0"/>
              <a:t>- m. detrusor vesicae</a:t>
            </a:r>
            <a:br>
              <a:rPr lang="sr-Latn-CS" altLang="sr-Latn-RS" sz="3200" smtClean="0"/>
            </a:br>
            <a:r>
              <a:rPr lang="sr-Latn-CS" altLang="sr-Latn-RS" sz="3200" smtClean="0"/>
              <a:t>	- m. sphincter vesicae</a:t>
            </a:r>
            <a:endParaRPr lang="en-GB" altLang="sr-Latn-RS" sz="32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642937"/>
          </a:xfrm>
        </p:spPr>
        <p:txBody>
          <a:bodyPr/>
          <a:lstStyle/>
          <a:p>
            <a:pPr algn="ctr" eaLnBrk="1" hangingPunct="1"/>
            <a:r>
              <a:rPr lang="en-US" altLang="sr-Latn-RS" sz="2800" b="1" smtClean="0"/>
              <a:t>Ductus deferens - semevod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pPr eaLnBrk="1" hangingPunct="1"/>
            <a:r>
              <a:rPr lang="en-US" altLang="sr-Latn-RS" sz="2000" smtClean="0"/>
              <a:t>50-60 cm, 20 cm, 1/3 mm</a:t>
            </a:r>
          </a:p>
          <a:p>
            <a:pPr eaLnBrk="1" hangingPunct="1"/>
            <a:r>
              <a:rPr lang="en-US" altLang="sr-Latn-RS" sz="2400" b="1" smtClean="0"/>
              <a:t>Pars epididimyca s.scrotalis</a:t>
            </a:r>
          </a:p>
          <a:p>
            <a:pPr eaLnBrk="1" hangingPunct="1"/>
            <a:r>
              <a:rPr lang="en-US" altLang="sr-Latn-RS" sz="2400" b="1" smtClean="0"/>
              <a:t>Pars funicularis – pars libera i pars inguinalis</a:t>
            </a:r>
          </a:p>
          <a:p>
            <a:pPr eaLnBrk="1" hangingPunct="1"/>
            <a:r>
              <a:rPr lang="en-US" altLang="sr-Latn-RS" sz="2400" b="1" smtClean="0"/>
              <a:t>Pars iliaca – </a:t>
            </a:r>
            <a:r>
              <a:rPr lang="en-US" altLang="sr-Latn-RS" sz="2400" smtClean="0"/>
              <a:t>do l.terminalis, ukr</a:t>
            </a:r>
            <a:r>
              <a:rPr lang="sr-Latn-CS" altLang="sr-Latn-RS" sz="2400" smtClean="0"/>
              <a:t>šta a.v.iliacu externu.</a:t>
            </a:r>
          </a:p>
          <a:p>
            <a:pPr eaLnBrk="1" hangingPunct="1"/>
            <a:r>
              <a:rPr lang="sr-Latn-CS" altLang="sr-Latn-RS" sz="2400" b="1" smtClean="0"/>
              <a:t>Pars pelvica –</a:t>
            </a:r>
            <a:r>
              <a:rPr lang="sr-Latn-CS" altLang="sr-Latn-RS" sz="2400" smtClean="0"/>
              <a:t>ukršta a.v.obturatoria, n.obturatorius,ureter, ampulla ductus deferentis – ductus excretorius vesiculae seminalis – </a:t>
            </a:r>
            <a:r>
              <a:rPr lang="sr-Latn-CS" altLang="sr-Latn-RS" sz="2400" b="1" smtClean="0"/>
              <a:t>ductus ejaculatorius  2-2,5 cm, 0,2 mm – colliculus seminalis ( verumontanum)</a:t>
            </a:r>
            <a:endParaRPr lang="en-US" altLang="sr-Latn-RS" sz="2400" b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8" r="37869" b="37746"/>
          <a:stretch>
            <a:fillRect/>
          </a:stretch>
        </p:blipFill>
        <p:spPr bwMode="auto">
          <a:xfrm>
            <a:off x="0" y="0"/>
            <a:ext cx="7916863" cy="680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639175" cy="64420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dirty="0"/>
              <a:t>4) </a:t>
            </a:r>
            <a:r>
              <a:rPr lang="sr-Latn-CS" sz="2800" b="1" dirty="0"/>
              <a:t>Funiculus spermaticus</a:t>
            </a:r>
            <a:r>
              <a:rPr lang="sr-Latn-CS" sz="2800" dirty="0"/>
              <a:t> (</a:t>
            </a:r>
            <a:r>
              <a:rPr lang="sr-Latn-C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semena vrpca</a:t>
            </a:r>
            <a:r>
              <a:rPr lang="sr-Latn-CS" sz="2800" dirty="0"/>
              <a:t>):</a:t>
            </a:r>
            <a:br>
              <a:rPr lang="sr-Latn-CS" sz="2800" dirty="0"/>
            </a:br>
            <a:r>
              <a:rPr lang="sr-Latn-CS" sz="2800" dirty="0"/>
              <a:t>	a) ductus deferens</a:t>
            </a:r>
            <a:br>
              <a:rPr lang="sr-Latn-CS" sz="2800" dirty="0"/>
            </a:br>
            <a:r>
              <a:rPr lang="sr-Latn-CS" sz="2800" dirty="0"/>
              <a:t>	b) a. testicularis</a:t>
            </a:r>
            <a:br>
              <a:rPr lang="sr-Latn-CS" sz="2800" dirty="0"/>
            </a:br>
            <a:r>
              <a:rPr lang="sr-Latn-CS" sz="2800" dirty="0"/>
              <a:t>		- pars abdominalis aortae</a:t>
            </a:r>
            <a:br>
              <a:rPr lang="sr-Latn-CS" sz="2800" dirty="0"/>
            </a:br>
            <a:r>
              <a:rPr lang="sr-Latn-CS" sz="2800" dirty="0"/>
              <a:t>	c) a. cremasterica</a:t>
            </a:r>
            <a:br>
              <a:rPr lang="sr-Latn-CS" sz="2800" dirty="0"/>
            </a:br>
            <a:r>
              <a:rPr lang="sr-Latn-CS" sz="2800" dirty="0"/>
              <a:t>		- a. epigastrica inferior</a:t>
            </a:r>
            <a:br>
              <a:rPr lang="sr-Latn-CS" sz="2800" dirty="0"/>
            </a:br>
            <a:r>
              <a:rPr lang="sr-Latn-CS" sz="2800" dirty="0"/>
              <a:t>	d) a. ductus deferentis</a:t>
            </a:r>
            <a:br>
              <a:rPr lang="sr-Latn-CS" sz="2800" dirty="0"/>
            </a:br>
            <a:r>
              <a:rPr lang="sr-Latn-CS" sz="2800" dirty="0"/>
              <a:t>		- a. iliaca interna</a:t>
            </a:r>
            <a:br>
              <a:rPr lang="sr-Latn-CS" sz="2800" dirty="0"/>
            </a:br>
            <a:r>
              <a:rPr lang="sr-Latn-CS" sz="2800" dirty="0"/>
              <a:t>	e) plexus </a:t>
            </a:r>
            <a:r>
              <a:rPr lang="sr-Latn-CS" sz="2800" dirty="0" smtClean="0"/>
              <a:t>pampiniformis anterior et posterior</a:t>
            </a:r>
            <a:r>
              <a:rPr lang="sr-Latn-CS" sz="2800" dirty="0"/>
              <a:t/>
            </a:r>
            <a:br>
              <a:rPr lang="sr-Latn-CS" sz="2800" dirty="0"/>
            </a:br>
            <a:r>
              <a:rPr lang="sr-Latn-CS" sz="2800" dirty="0"/>
              <a:t>		- vv. </a:t>
            </a:r>
            <a:r>
              <a:rPr lang="sr-Latn-CS" sz="2800" dirty="0" smtClean="0"/>
              <a:t>testiculares i vv.deferentiales</a:t>
            </a:r>
            <a:r>
              <a:rPr lang="sr-Latn-CS" sz="2800" dirty="0"/>
              <a:t/>
            </a:r>
            <a:br>
              <a:rPr lang="sr-Latn-CS" sz="2800" dirty="0"/>
            </a:br>
            <a:r>
              <a:rPr lang="sr-Latn-CS" sz="2800" dirty="0"/>
              <a:t>	f) r. genitalis n. </a:t>
            </a:r>
            <a:r>
              <a:rPr lang="sr-Latn-CS" sz="2800" dirty="0" smtClean="0"/>
              <a:t>genitofemoralis (m.cremaster)</a:t>
            </a:r>
            <a:r>
              <a:rPr lang="sr-Latn-CS" sz="2800" dirty="0"/>
              <a:t/>
            </a:r>
            <a:br>
              <a:rPr lang="sr-Latn-CS" sz="2800" dirty="0"/>
            </a:br>
            <a:r>
              <a:rPr lang="sr-Latn-CS" sz="2800" dirty="0"/>
              <a:t>	g) vegetativni nervni spletovi:</a:t>
            </a:r>
            <a:br>
              <a:rPr lang="sr-Latn-CS" sz="2800" dirty="0"/>
            </a:br>
            <a:r>
              <a:rPr lang="sr-Latn-CS" sz="2800" dirty="0"/>
              <a:t>		- plexus testicularis</a:t>
            </a:r>
            <a:br>
              <a:rPr lang="sr-Latn-CS" sz="2800" dirty="0"/>
            </a:br>
            <a:r>
              <a:rPr lang="sr-Latn-CS" sz="2800" dirty="0"/>
              <a:t>		- plexus deferentialis</a:t>
            </a:r>
            <a:br>
              <a:rPr lang="sr-Latn-CS" sz="2800" dirty="0"/>
            </a:br>
            <a:r>
              <a:rPr lang="sr-Latn-CS" sz="2800" dirty="0"/>
              <a:t>	h) vasa </a:t>
            </a:r>
            <a:r>
              <a:rPr lang="sr-Latn-CS" sz="2800" dirty="0" smtClean="0"/>
              <a:t>lymphatica</a:t>
            </a:r>
            <a:r>
              <a:rPr lang="sr-Latn-CS" sz="2800" dirty="0"/>
              <a:t>	- nodi lymphoidei </a:t>
            </a:r>
            <a:r>
              <a:rPr lang="sr-Latn-CS" sz="2800" dirty="0" smtClean="0"/>
              <a:t>lumbales</a:t>
            </a:r>
            <a:br>
              <a:rPr lang="sr-Latn-CS" sz="2800" dirty="0" smtClean="0"/>
            </a:br>
            <a:r>
              <a:rPr lang="sr-Latn-CS" sz="2800" dirty="0" smtClean="0"/>
              <a:t>	i) lig.vaginale – pr.vaginalis peritonei  (vestigium processus vaginalis)– hernia inguinalis congenita</a:t>
            </a:r>
            <a:endParaRPr lang="en-GB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33388" y="214313"/>
            <a:ext cx="8496300" cy="6442075"/>
          </a:xfrm>
        </p:spPr>
        <p:txBody>
          <a:bodyPr/>
          <a:lstStyle/>
          <a:p>
            <a:pPr eaLnBrk="1" hangingPunct="1"/>
            <a:r>
              <a:rPr lang="sr-Latn-CS" altLang="sr-Latn-RS" sz="2800" smtClean="0"/>
              <a:t>5) </a:t>
            </a:r>
            <a:r>
              <a:rPr lang="sr-Latn-CS" altLang="sr-Latn-RS" sz="2800" b="1" smtClean="0"/>
              <a:t>Glandulae vesiculosae</a:t>
            </a:r>
            <a:r>
              <a:rPr lang="sr-Latn-CS" altLang="sr-Latn-RS" sz="2800" smtClean="0"/>
              <a:t> /vesiculae seminales/ (</a:t>
            </a:r>
            <a:r>
              <a:rPr lang="sr-Latn-CS" altLang="sr-Latn-RS" sz="2800" smtClean="0">
                <a:solidFill>
                  <a:schemeClr val="tx1"/>
                </a:solidFill>
                <a:latin typeface="YUBaskerville" pitchFamily="18" charset="0"/>
              </a:rPr>
              <a:t>semene kesice</a:t>
            </a:r>
            <a:r>
              <a:rPr lang="sr-Latn-CS" altLang="sr-Latn-RS" sz="2800" smtClean="0"/>
              <a:t>):</a:t>
            </a:r>
            <a:br>
              <a:rPr lang="sr-Latn-CS" altLang="sr-Latn-RS" sz="2800" smtClean="0"/>
            </a:br>
            <a:r>
              <a:rPr lang="sr-Latn-CS" altLang="sr-Latn-RS" sz="2800" smtClean="0"/>
              <a:t>	- 5-6 cm x 2 cm,septum rectovesicale</a:t>
            </a:r>
            <a:br>
              <a:rPr lang="sr-Latn-CS" altLang="sr-Latn-RS" sz="2800" smtClean="0"/>
            </a:br>
            <a:r>
              <a:rPr lang="sr-Latn-CS" altLang="sr-Latn-RS" sz="2800" smtClean="0"/>
              <a:t>	- ductus excretorius</a:t>
            </a:r>
            <a:br>
              <a:rPr lang="sr-Latn-CS" altLang="sr-Latn-RS" sz="2800" smtClean="0"/>
            </a:br>
            <a:r>
              <a:rPr lang="sr-Latn-CS" altLang="sr-Latn-RS" sz="2800" smtClean="0"/>
              <a:t>	- </a:t>
            </a:r>
            <a:r>
              <a:rPr lang="sr-Latn-CS" altLang="sr-Latn-RS" sz="2800" smtClean="0">
                <a:solidFill>
                  <a:schemeClr val="tx1"/>
                </a:solidFill>
                <a:latin typeface="YUBaskerville" pitchFamily="18" charset="0"/>
              </a:rPr>
              <a:t>zajedno sa</a:t>
            </a:r>
            <a:r>
              <a:rPr lang="sr-Latn-CS" altLang="sr-Latn-RS" sz="2800" smtClean="0"/>
              <a:t> ampulla-</a:t>
            </a:r>
            <a:r>
              <a:rPr lang="sr-Latn-CS" altLang="sr-Latn-RS" sz="2800" smtClean="0">
                <a:solidFill>
                  <a:schemeClr val="tx1"/>
                </a:solidFill>
                <a:latin typeface="YUBaskerville" pitchFamily="18" charset="0"/>
              </a:rPr>
              <a:t>om</a:t>
            </a:r>
            <a:r>
              <a:rPr lang="sr-Latn-CS" altLang="sr-Latn-RS" sz="2800" smtClean="0"/>
              <a:t> 	ductus deferentis -         	ductus ejaculatorius</a:t>
            </a:r>
            <a:br>
              <a:rPr lang="sr-Latn-CS" altLang="sr-Latn-RS" sz="2800" smtClean="0"/>
            </a:br>
            <a:r>
              <a:rPr lang="sr-Latn-CS" altLang="sr-Latn-RS" sz="2800" smtClean="0"/>
              <a:t>	- pars prostatica urethrae 	(colliculus seminalis)</a:t>
            </a:r>
            <a:br>
              <a:rPr lang="sr-Latn-CS" altLang="sr-Latn-RS" sz="2800" smtClean="0"/>
            </a:br>
            <a:r>
              <a:rPr lang="sr-Latn-CS" altLang="sr-Latn-RS" sz="2800" smtClean="0"/>
              <a:t>	- 60-75% s.tečnosti,</a:t>
            </a:r>
            <a:br>
              <a:rPr lang="sr-Latn-CS" altLang="sr-Latn-RS" sz="2800" smtClean="0"/>
            </a:br>
            <a:r>
              <a:rPr lang="sr-Latn-CS" altLang="sr-Latn-RS" sz="2800" smtClean="0"/>
              <a:t>	- t.mucosa, t.muscularis, t.adventitia</a:t>
            </a:r>
            <a:br>
              <a:rPr lang="sr-Latn-CS" altLang="sr-Latn-RS" sz="2800" smtClean="0"/>
            </a:br>
            <a:r>
              <a:rPr lang="sr-Latn-CS" altLang="sr-Latn-RS" sz="2800" smtClean="0"/>
              <a:t>	- Pl.pelvinus- pl.deferentialis- simpatikus – gl.mm.semevoda i s.kesica.</a:t>
            </a:r>
            <a:br>
              <a:rPr lang="sr-Latn-CS" altLang="sr-Latn-RS" sz="2800" smtClean="0"/>
            </a:br>
            <a:r>
              <a:rPr lang="sr-Latn-CS" altLang="sr-Latn-RS" sz="2800" smtClean="0"/>
              <a:t>6) </a:t>
            </a:r>
            <a:r>
              <a:rPr lang="sr-Latn-CS" altLang="sr-Latn-RS" sz="2800" b="1" smtClean="0"/>
              <a:t>Glandulae bulbourethrales</a:t>
            </a:r>
            <a:r>
              <a:rPr lang="sr-Latn-CS" altLang="sr-Latn-RS" sz="2800" smtClean="0"/>
              <a:t> (Cowper) – d.urogenitale</a:t>
            </a:r>
            <a:br>
              <a:rPr lang="sr-Latn-CS" altLang="sr-Latn-RS" sz="2800" smtClean="0"/>
            </a:br>
            <a:r>
              <a:rPr lang="sr-Latn-CS" altLang="sr-Latn-RS" sz="2800" smtClean="0"/>
              <a:t>	- ductus gl.bulbourethralis – fossa bulbi</a:t>
            </a:r>
            <a:br>
              <a:rPr lang="sr-Latn-CS" altLang="sr-Latn-RS" sz="2800" smtClean="0"/>
            </a:br>
            <a:r>
              <a:rPr lang="sr-Latn-CS" altLang="sr-Latn-RS" sz="2800" smtClean="0"/>
              <a:t>	- slabo alkalan sekret</a:t>
            </a:r>
            <a:endParaRPr lang="en-GB" altLang="sr-Latn-RS" sz="28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7629525" cy="661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8567738" cy="64420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dirty="0"/>
              <a:t>7) </a:t>
            </a:r>
            <a:r>
              <a:rPr lang="sr-Latn-CS" sz="2800" b="1" dirty="0"/>
              <a:t>Prostata</a:t>
            </a:r>
            <a:r>
              <a:rPr lang="sr-Latn-CS" sz="2800" dirty="0"/>
              <a:t>:</a:t>
            </a:r>
            <a:br>
              <a:rPr lang="sr-Latn-CS" sz="2800" dirty="0"/>
            </a:br>
            <a:r>
              <a:rPr lang="sr-Latn-CS" sz="2800" dirty="0"/>
              <a:t>	- </a:t>
            </a:r>
            <a:r>
              <a:rPr lang="sr-Latn-CS" sz="2800" dirty="0" smtClean="0"/>
              <a:t>fascia prostatae – “lažna kapsula”</a:t>
            </a:r>
            <a:br>
              <a:rPr lang="sr-Latn-CS" sz="2800" dirty="0" smtClean="0"/>
            </a:br>
            <a:r>
              <a:rPr lang="sr-Latn-CS" sz="2800" dirty="0" smtClean="0"/>
              <a:t>	- capsula prostatica – “prava kapsula”</a:t>
            </a:r>
            <a:r>
              <a:rPr lang="sr-Latn-CS" sz="2800" dirty="0"/>
              <a:t/>
            </a:r>
            <a:br>
              <a:rPr lang="sr-Latn-CS" sz="2800" dirty="0"/>
            </a:br>
            <a:r>
              <a:rPr lang="sr-Latn-CS" sz="2800" dirty="0"/>
              <a:t>	1) basis prostatae</a:t>
            </a:r>
            <a:br>
              <a:rPr lang="sr-Latn-CS" sz="2800" dirty="0"/>
            </a:br>
            <a:r>
              <a:rPr lang="sr-Latn-CS" sz="2800" dirty="0"/>
              <a:t>	2) apex </a:t>
            </a:r>
            <a:r>
              <a:rPr lang="sr-Latn-CS" sz="2800" dirty="0" smtClean="0"/>
              <a:t>prostatae – d.urogenitale</a:t>
            </a:r>
            <a:r>
              <a:rPr lang="sr-Latn-CS" sz="2800" dirty="0"/>
              <a:t/>
            </a:r>
            <a:br>
              <a:rPr lang="sr-Latn-CS" sz="2800" dirty="0"/>
            </a:br>
            <a:r>
              <a:rPr lang="sr-Latn-CS" sz="2800" dirty="0"/>
              <a:t>	3) facies </a:t>
            </a:r>
            <a:r>
              <a:rPr lang="sr-Latn-CS" sz="2800" dirty="0" smtClean="0"/>
              <a:t>anterior</a:t>
            </a:r>
            <a:br>
              <a:rPr lang="sr-Latn-CS" sz="2800" dirty="0" smtClean="0"/>
            </a:br>
            <a:r>
              <a:rPr lang="sr-Latn-CS" sz="2800" dirty="0"/>
              <a:t>	- spatium </a:t>
            </a:r>
            <a:r>
              <a:rPr lang="sr-Latn-CS" sz="2800" dirty="0" smtClean="0"/>
              <a:t>retropubicum – lig.puboprostaticum</a:t>
            </a:r>
            <a:r>
              <a:rPr lang="sr-Latn-CS" sz="2800" dirty="0"/>
              <a:t/>
            </a:r>
            <a:br>
              <a:rPr lang="sr-Latn-CS" sz="2800" dirty="0"/>
            </a:br>
            <a:r>
              <a:rPr lang="sr-Latn-CS" sz="2800" dirty="0"/>
              <a:t>	4) facies posterior</a:t>
            </a:r>
            <a:br>
              <a:rPr lang="sr-Latn-CS" sz="2800" dirty="0"/>
            </a:br>
            <a:r>
              <a:rPr lang="sr-Latn-CS" sz="2800" dirty="0"/>
              <a:t>	- fascia rectoprostatica </a:t>
            </a:r>
            <a:r>
              <a:rPr lang="sr-Latn-CS" sz="2800" dirty="0" smtClean="0"/>
              <a:t>(</a:t>
            </a:r>
            <a:r>
              <a:rPr lang="sr-Latn-CS" sz="2800" dirty="0"/>
              <a:t>septum rectovesicale) 	5) facies </a:t>
            </a:r>
            <a:r>
              <a:rPr lang="sr-Latn-CS" sz="2800" dirty="0" smtClean="0"/>
              <a:t>inferolaterales</a:t>
            </a:r>
            <a:br>
              <a:rPr lang="sr-Latn-CS" sz="2800" dirty="0" smtClean="0"/>
            </a:br>
            <a:r>
              <a:rPr lang="sr-Latn-CS" sz="2800" dirty="0" smtClean="0"/>
              <a:t>	- </a:t>
            </a:r>
            <a:r>
              <a:rPr lang="sr-Latn-CS" sz="2800" dirty="0"/>
              <a:t>m. </a:t>
            </a:r>
            <a:r>
              <a:rPr lang="sr-Latn-CS" sz="2800" dirty="0" smtClean="0"/>
              <a:t>puboprostaticus</a:t>
            </a:r>
            <a:r>
              <a:rPr lang="sr-Latn-CS" sz="2800" dirty="0"/>
              <a:t>	(</a:t>
            </a:r>
            <a:r>
              <a:rPr lang="sr-Latn-CS" sz="2800" dirty="0" smtClean="0"/>
              <a:t>levator </a:t>
            </a:r>
            <a:r>
              <a:rPr lang="sr-Latn-CS" sz="2800" dirty="0"/>
              <a:t>prostatae</a:t>
            </a:r>
            <a:r>
              <a:rPr lang="sr-Latn-CS" sz="2800" dirty="0" smtClean="0"/>
              <a:t>)</a:t>
            </a:r>
            <a:br>
              <a:rPr lang="sr-Latn-CS" sz="2800" dirty="0" smtClean="0"/>
            </a:br>
            <a:r>
              <a:rPr lang="sr-Latn-CS" sz="2800" b="1" dirty="0" smtClean="0"/>
              <a:t>Sadržaj prostate:</a:t>
            </a:r>
            <a:br>
              <a:rPr lang="sr-Latn-CS" sz="2800" b="1" dirty="0" smtClean="0"/>
            </a:br>
            <a:r>
              <a:rPr lang="sr-Latn-CS" sz="2800" b="1" dirty="0" smtClean="0"/>
              <a:t>	-  </a:t>
            </a:r>
            <a:r>
              <a:rPr lang="sr-Latn-CS" sz="2800" dirty="0" smtClean="0"/>
              <a:t>zona glandularum periurethralium, 50 gl.prostaticae- ductuli prostatici</a:t>
            </a:r>
            <a:br>
              <a:rPr lang="sr-Latn-CS" sz="2800" dirty="0" smtClean="0"/>
            </a:br>
            <a:r>
              <a:rPr lang="sr-Latn-CS" sz="2800" dirty="0" smtClean="0"/>
              <a:t>	- m.prostaticus</a:t>
            </a:r>
            <a:br>
              <a:rPr lang="sr-Latn-CS" sz="2800" dirty="0" smtClean="0"/>
            </a:br>
            <a:r>
              <a:rPr lang="sr-Latn-CS" sz="2800" dirty="0" smtClean="0"/>
              <a:t>	- utriculus prostaticus</a:t>
            </a:r>
            <a:br>
              <a:rPr lang="sr-Latn-CS" sz="2800" dirty="0" smtClean="0"/>
            </a:br>
            <a:r>
              <a:rPr lang="sr-Latn-CS" sz="2800" dirty="0" smtClean="0"/>
              <a:t>	- urethra masculina i ductus ejaculatorius</a:t>
            </a:r>
            <a:endParaRPr lang="en-GB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7477125" cy="1143000"/>
          </a:xfrm>
        </p:spPr>
        <p:txBody>
          <a:bodyPr/>
          <a:lstStyle/>
          <a:p>
            <a:pPr algn="ctr" eaLnBrk="1" hangingPunct="1"/>
            <a:r>
              <a:rPr lang="sr-Latn-CS" altLang="sr-Latn-RS" sz="4800" b="1" smtClean="0"/>
              <a:t>Prostata</a:t>
            </a:r>
            <a:endParaRPr lang="en-GB" altLang="sr-Latn-RS" sz="4800" b="1" smtClean="0"/>
          </a:p>
        </p:txBody>
      </p:sp>
      <p:pic>
        <p:nvPicPr>
          <p:cNvPr id="109571" name="Picture 3" descr="Graphic1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268413"/>
            <a:ext cx="5473700" cy="546735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33388" y="1714500"/>
            <a:ext cx="8496300" cy="3286125"/>
          </a:xfrm>
        </p:spPr>
        <p:txBody>
          <a:bodyPr/>
          <a:lstStyle/>
          <a:p>
            <a:pPr eaLnBrk="1" hangingPunct="1"/>
            <a:r>
              <a:rPr lang="sr-Latn-CS" altLang="sr-Latn-RS" smtClean="0"/>
              <a:t>- </a:t>
            </a:r>
            <a:r>
              <a:rPr lang="sr-Latn-CS" altLang="sr-Latn-RS" sz="3600" smtClean="0">
                <a:solidFill>
                  <a:schemeClr val="tx1"/>
                </a:solidFill>
                <a:latin typeface="YUBaskerville" pitchFamily="18" charset="0"/>
              </a:rPr>
              <a:t>na svom prolasku kroz prostatu</a:t>
            </a:r>
            <a:r>
              <a:rPr lang="sr-Latn-CS" altLang="sr-Latn-RS" sz="3600" smtClean="0"/>
              <a:t> ductus ejaculatorius i uretra </a:t>
            </a:r>
            <a:r>
              <a:rPr lang="sr-Latn-CS" altLang="sr-Latn-RS" sz="3600" smtClean="0">
                <a:solidFill>
                  <a:schemeClr val="tx1"/>
                </a:solidFill>
                <a:latin typeface="YUBaskerville" pitchFamily="18" charset="0"/>
              </a:rPr>
              <a:t>je dele na režnjeve</a:t>
            </a:r>
            <a:r>
              <a:rPr lang="sr-Latn-CS" altLang="sr-Latn-RS" sz="3600" smtClean="0"/>
              <a:t>:</a:t>
            </a:r>
            <a:br>
              <a:rPr lang="sr-Latn-CS" altLang="sr-Latn-RS" sz="3600" smtClean="0"/>
            </a:br>
            <a:r>
              <a:rPr lang="sr-Latn-CS" altLang="sr-Latn-RS" sz="3600" smtClean="0"/>
              <a:t>	a) lobus medius - hipertrofija</a:t>
            </a:r>
            <a:br>
              <a:rPr lang="sr-Latn-CS" altLang="sr-Latn-RS" sz="3600" smtClean="0"/>
            </a:br>
            <a:r>
              <a:rPr lang="sr-Latn-CS" altLang="sr-Latn-RS" sz="3600" smtClean="0"/>
              <a:t>	b) lobus dexter et sinister  - sulcus </a:t>
            </a:r>
            <a:r>
              <a:rPr lang="sr-Latn-CS" altLang="sr-Latn-RS" sz="2400" smtClean="0">
                <a:solidFill>
                  <a:schemeClr val="tx1"/>
                </a:solidFill>
              </a:rPr>
              <a:t>(lobulus inferoposterior,inferolateralis, superomedialis i anteromedialis)</a:t>
            </a:r>
            <a:r>
              <a:rPr lang="sr-Latn-CS" altLang="sr-Latn-RS" sz="3600" smtClean="0"/>
              <a:t/>
            </a:r>
            <a:br>
              <a:rPr lang="sr-Latn-CS" altLang="sr-Latn-RS" sz="3600" smtClean="0"/>
            </a:br>
            <a:r>
              <a:rPr lang="sr-Latn-CS" altLang="sr-Latn-RS" sz="3600" smtClean="0"/>
              <a:t>	c) isthmus prostatae – lobus anterior</a:t>
            </a:r>
            <a:endParaRPr lang="en-GB" altLang="sr-Latn-RS" sz="36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Content Placeholder 3" descr="220px-Prostate_middle_lobe_ori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43063" y="714375"/>
            <a:ext cx="5715000" cy="578643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714375"/>
          </a:xfrm>
        </p:spPr>
        <p:txBody>
          <a:bodyPr/>
          <a:lstStyle/>
          <a:p>
            <a:pPr algn="ctr"/>
            <a:r>
              <a:rPr lang="sr-Latn-CS" altLang="sr-Latn-RS" sz="3200" b="1" smtClean="0"/>
              <a:t>Krvni i limfni sudovi i inervacija prostate</a:t>
            </a:r>
            <a:endParaRPr lang="en-US" altLang="sr-Latn-RS" sz="3200" b="1" smtClean="0"/>
          </a:p>
        </p:txBody>
      </p:sp>
      <p:sp>
        <p:nvSpPr>
          <p:cNvPr id="117763" name="Content Placeholder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53037"/>
          </a:xfrm>
        </p:spPr>
        <p:txBody>
          <a:bodyPr/>
          <a:lstStyle/>
          <a:p>
            <a:r>
              <a:rPr lang="sr-Latn-CS" altLang="sr-Latn-RS" smtClean="0">
                <a:solidFill>
                  <a:srgbClr val="FF0000"/>
                </a:solidFill>
              </a:rPr>
              <a:t>Arterije</a:t>
            </a:r>
          </a:p>
          <a:p>
            <a:r>
              <a:rPr lang="sr-Latn-CS" altLang="sr-Latn-RS" smtClean="0"/>
              <a:t>- aa.vesicales inferiores i a.rectalis media</a:t>
            </a:r>
          </a:p>
          <a:p>
            <a:r>
              <a:rPr lang="sr-Latn-CS" altLang="sr-Latn-RS" smtClean="0">
                <a:solidFill>
                  <a:schemeClr val="accent1"/>
                </a:solidFill>
              </a:rPr>
              <a:t>Vene:</a:t>
            </a:r>
          </a:p>
          <a:p>
            <a:r>
              <a:rPr lang="sr-Latn-CS" altLang="sr-Latn-RS" smtClean="0"/>
              <a:t>- pl.venosus prostaticus – pl.venosus vesicalis</a:t>
            </a:r>
          </a:p>
          <a:p>
            <a:r>
              <a:rPr lang="sr-Latn-CS" altLang="sr-Latn-RS" smtClean="0">
                <a:solidFill>
                  <a:srgbClr val="00B050"/>
                </a:solidFill>
              </a:rPr>
              <a:t>Limfni sudovi: </a:t>
            </a:r>
          </a:p>
          <a:p>
            <a:r>
              <a:rPr lang="sr-Latn-CS" altLang="sr-Latn-RS" smtClean="0"/>
              <a:t>- n.l.iliaci interni et externi, n.l.sacrales</a:t>
            </a:r>
          </a:p>
          <a:p>
            <a:r>
              <a:rPr lang="sr-Latn-CS" altLang="sr-Latn-RS" smtClean="0">
                <a:solidFill>
                  <a:srgbClr val="7030A0"/>
                </a:solidFill>
              </a:rPr>
              <a:t>Inervacija – pl.hypogastricus inferior</a:t>
            </a:r>
          </a:p>
          <a:p>
            <a:r>
              <a:rPr lang="sr-Latn-CS" altLang="sr-Latn-RS" smtClean="0"/>
              <a:t>- sym- glatka mišićna vlakna – ejakulacija</a:t>
            </a:r>
          </a:p>
          <a:p>
            <a:r>
              <a:rPr lang="sr-Latn-CS" altLang="sr-Latn-RS" smtClean="0"/>
              <a:t>- p.sym. – žlezdano tkivo</a:t>
            </a:r>
            <a:endParaRPr lang="en-US" altLang="sr-Latn-R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60350"/>
            <a:ext cx="8639175" cy="6442075"/>
          </a:xfrm>
        </p:spPr>
        <p:txBody>
          <a:bodyPr lIns="91440" rIns="91440" bIns="45720" anchor="ctr"/>
          <a:lstStyle/>
          <a:p>
            <a:pPr eaLnBrk="1" hangingPunct="1"/>
            <a:r>
              <a:rPr lang="sr-Cyrl-CS" altLang="sr-Latn-RS" sz="3300" b="1" smtClean="0"/>
              <a:t>БОЧНЕ ИВИЦЕ </a:t>
            </a:r>
            <a:r>
              <a:rPr lang="sr-Latn-CS" altLang="sr-Latn-RS" sz="3300" b="1" smtClean="0"/>
              <a:t>–</a:t>
            </a:r>
            <a:r>
              <a:rPr lang="sr-Latn-CS" altLang="sr-Latn-RS" sz="3300" smtClean="0"/>
              <a:t> Lligg. umbilicalia medialia  – (a. umbilicalis), </a:t>
            </a:r>
            <a:r>
              <a:rPr lang="sr-Cyrl-CS" altLang="sr-Latn-RS" sz="3300" smtClean="0"/>
              <a:t>укршта их </a:t>
            </a:r>
            <a:r>
              <a:rPr lang="sr-Latn-CS" altLang="sr-Latn-RS" sz="3300" smtClean="0"/>
              <a:t>d.deferens, </a:t>
            </a:r>
            <a:r>
              <a:rPr lang="sr-Cyrl-CS" altLang="sr-Latn-RS" sz="3300" smtClean="0">
                <a:solidFill>
                  <a:srgbClr val="FF0000"/>
                </a:solidFill>
              </a:rPr>
              <a:t>доњебочне стране</a:t>
            </a:r>
            <a:r>
              <a:rPr lang="sr-Cyrl-CS" altLang="sr-Latn-RS" sz="3300" smtClean="0"/>
              <a:t/>
            </a:r>
            <a:br>
              <a:rPr lang="sr-Cyrl-CS" altLang="sr-Latn-RS" sz="3300" smtClean="0"/>
            </a:br>
            <a:r>
              <a:rPr lang="sr-Cyrl-CS" altLang="sr-Latn-RS" sz="3300" b="1" smtClean="0"/>
              <a:t>ЗАДЊА ИВИЦА – </a:t>
            </a:r>
            <a:r>
              <a:rPr lang="sr-Cyrl-CS" altLang="sr-Latn-RS" sz="3300" smtClean="0"/>
              <a:t>спој горње стране </a:t>
            </a:r>
            <a:r>
              <a:rPr lang="sr-Latn-CS" altLang="sr-Latn-RS" sz="3300" smtClean="0"/>
              <a:t>i fundusa, exavatio recto-vesicalis i exavatio recto-uterina</a:t>
            </a:r>
            <a:br>
              <a:rPr lang="sr-Latn-CS" altLang="sr-Latn-RS" sz="3300" smtClean="0"/>
            </a:br>
            <a:r>
              <a:rPr lang="sr-Latn-CS" altLang="sr-Latn-RS" sz="3300" b="1" smtClean="0"/>
              <a:t/>
            </a:r>
            <a:br>
              <a:rPr lang="sr-Latn-CS" altLang="sr-Latn-RS" sz="3300" b="1" smtClean="0"/>
            </a:br>
            <a:r>
              <a:rPr lang="sr-Latn-CS" altLang="sr-Latn-RS" sz="3300" b="1" smtClean="0"/>
              <a:t>             </a:t>
            </a:r>
            <a:r>
              <a:rPr lang="sr-Latn-CS" altLang="sr-Latn-RS" sz="4200" b="1" smtClean="0">
                <a:solidFill>
                  <a:srgbClr val="00B050"/>
                </a:solidFill>
              </a:rPr>
              <a:t>Trigonum vesicae</a:t>
            </a:r>
            <a:r>
              <a:rPr lang="sr-Latn-CS" altLang="sr-Latn-RS" sz="4200" smtClean="0">
                <a:solidFill>
                  <a:srgbClr val="00B050"/>
                </a:solidFill>
              </a:rPr>
              <a:t> (Lieutaud):</a:t>
            </a:r>
            <a:r>
              <a:rPr lang="sr-Latn-CS" altLang="sr-Latn-RS" sz="3300" smtClean="0"/>
              <a:t/>
            </a:r>
            <a:br>
              <a:rPr lang="sr-Latn-CS" altLang="sr-Latn-RS" sz="3300" smtClean="0"/>
            </a:br>
            <a:r>
              <a:rPr lang="en-US" altLang="sr-Latn-RS" sz="3300" smtClean="0"/>
              <a:t/>
            </a:r>
            <a:br>
              <a:rPr lang="en-US" altLang="sr-Latn-RS" sz="3300" smtClean="0"/>
            </a:br>
            <a:r>
              <a:rPr lang="sr-Latn-CS" altLang="sr-Latn-RS" sz="3300" smtClean="0"/>
              <a:t>a) </a:t>
            </a:r>
            <a:r>
              <a:rPr lang="sr-Cyrl-CS" altLang="sr-Latn-RS" sz="3300" smtClean="0">
                <a:solidFill>
                  <a:schemeClr val="tx1"/>
                </a:solidFill>
                <a:latin typeface="YUBaskerville" pitchFamily="18" charset="0"/>
              </a:rPr>
              <a:t>два задња темена граде</a:t>
            </a:r>
            <a:r>
              <a:rPr lang="sr-Cyrl-CS" altLang="sr-Latn-RS" sz="3300" smtClean="0"/>
              <a:t> -</a:t>
            </a:r>
            <a:r>
              <a:rPr lang="sr-Cyrl-CS" altLang="sr-Latn-RS" sz="3300" smtClean="0">
                <a:solidFill>
                  <a:schemeClr val="tx1"/>
                </a:solidFill>
                <a:latin typeface="YUBaskerville" pitchFamily="18" charset="0"/>
              </a:rPr>
              <a:t>десни и леви</a:t>
            </a:r>
            <a:r>
              <a:rPr lang="sr-Cyrl-CS" altLang="sr-Latn-RS" sz="3300" smtClean="0"/>
              <a:t> </a:t>
            </a:r>
            <a:r>
              <a:rPr lang="sr-Latn-CS" altLang="sr-Latn-RS" sz="3300" smtClean="0"/>
              <a:t>ostium ureteri-plica interureterica</a:t>
            </a:r>
            <a:br>
              <a:rPr lang="sr-Latn-CS" altLang="sr-Latn-RS" sz="3300" smtClean="0"/>
            </a:br>
            <a:r>
              <a:rPr lang="sr-Latn-CS" altLang="sr-Latn-RS" sz="3300" smtClean="0"/>
              <a:t>b) </a:t>
            </a:r>
            <a:r>
              <a:rPr lang="sr-Cyrl-CS" altLang="sr-Latn-RS" sz="3300" smtClean="0">
                <a:solidFill>
                  <a:schemeClr val="tx1"/>
                </a:solidFill>
                <a:latin typeface="YUBaskerville" pitchFamily="18" charset="0"/>
              </a:rPr>
              <a:t>предње темe гради</a:t>
            </a:r>
            <a:r>
              <a:rPr lang="sr-Cyrl-CS" altLang="sr-Latn-RS" sz="3300" smtClean="0"/>
              <a:t> </a:t>
            </a:r>
            <a:r>
              <a:rPr lang="sr-Latn-CS" altLang="sr-Latn-RS" sz="3300" smtClean="0"/>
              <a:t>- ostium 	urethrae internum - uvula vesicae</a:t>
            </a:r>
            <a:endParaRPr lang="en-GB" altLang="sr-Latn-RS" sz="33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itl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2928937"/>
          </a:xfrm>
        </p:spPr>
        <p:txBody>
          <a:bodyPr/>
          <a:lstStyle/>
          <a:p>
            <a:endParaRPr lang="en-US" altLang="sr-Latn-RS" smtClean="0"/>
          </a:p>
        </p:txBody>
      </p:sp>
      <p:sp>
        <p:nvSpPr>
          <p:cNvPr id="119811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895600"/>
          </a:xfrm>
        </p:spPr>
        <p:txBody>
          <a:bodyPr/>
          <a:lstStyle/>
          <a:p>
            <a:endParaRPr lang="en-US" altLang="sr-Latn-RS" smtClean="0"/>
          </a:p>
        </p:txBody>
      </p:sp>
      <p:pic>
        <p:nvPicPr>
          <p:cNvPr id="119812" name="Picture 3" descr="http://www.urologymatch.com/sites/all/uploads/images/Prostate_label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875"/>
            <a:ext cx="8286750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428625"/>
          </a:xfrm>
        </p:spPr>
        <p:txBody>
          <a:bodyPr/>
          <a:lstStyle/>
          <a:p>
            <a:pPr algn="ctr"/>
            <a:r>
              <a:rPr lang="sr-Latn-CS" altLang="sr-Latn-R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ZONALNA ANATOMIJA PROSTATE</a:t>
            </a:r>
            <a:endParaRPr lang="en-US" altLang="sr-Latn-RS" sz="28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859" name="Content Placeholder 2"/>
          <p:cNvSpPr>
            <a:spLocks noGrp="1"/>
          </p:cNvSpPr>
          <p:nvPr>
            <p:ph idx="1"/>
          </p:nvPr>
        </p:nvSpPr>
        <p:spPr>
          <a:xfrm>
            <a:off x="214313" y="857250"/>
            <a:ext cx="8643937" cy="5715000"/>
          </a:xfrm>
        </p:spPr>
        <p:txBody>
          <a:bodyPr/>
          <a:lstStyle/>
          <a:p>
            <a:r>
              <a:rPr lang="sr-Latn-CS" altLang="sr-Latn-R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Prednja fibromuskularna stroma – AFS</a:t>
            </a:r>
          </a:p>
          <a:p>
            <a:r>
              <a:rPr lang="sr-Latn-CS" altLang="sr-Latn-R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Nema žlezdanog tkiva, samo fibrozna i mišićna vlakna, oko 5% prostate, ispred uretre.</a:t>
            </a:r>
          </a:p>
          <a:p>
            <a:r>
              <a:rPr lang="sr-Latn-CS" altLang="sr-Latn-R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Centralna zona – CZ</a:t>
            </a:r>
          </a:p>
          <a:p>
            <a:r>
              <a:rPr lang="sr-Latn-CS" altLang="sr-Latn-R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Elipsasti deo oko  briznika, od baze bešike do kolikulusa, 25%  glanularnog tkiva mladog čoveka, 1-5% Ca prostatae.</a:t>
            </a:r>
          </a:p>
          <a:p>
            <a:r>
              <a:rPr lang="sr-Latn-CS" altLang="sr-Latn-R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Periferna zona – PZ</a:t>
            </a:r>
          </a:p>
          <a:p>
            <a:r>
              <a:rPr lang="sr-Latn-CS" altLang="sr-Latn-R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Posterolateralni deo prostate, mezodermalnog porekla, najveći deo žlezdanog tkiva,  daje do 70%  adenoCa prostatae.</a:t>
            </a:r>
          </a:p>
          <a:p>
            <a:r>
              <a:rPr lang="sr-Latn-CS" altLang="sr-Latn-R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Prelazna zona (Transitional zone) – TZ</a:t>
            </a:r>
          </a:p>
          <a:p>
            <a:r>
              <a:rPr lang="sr-Latn-CS" altLang="sr-Latn-R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Okružuje prostatičnu uretru proksimalno od kolikulusa, endodermalnog porekla, zauzima 5-10% prostatičnog glandularnog tkiva, oko 20% Ca prostate potiče iz ove zone, daje BPH.</a:t>
            </a:r>
          </a:p>
          <a:p>
            <a:endParaRPr lang="sr-Latn-CS" altLang="sr-Latn-RS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sr-Latn-R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4114800" cy="606425"/>
          </a:xfrm>
          <a:ln>
            <a:solidFill>
              <a:srgbClr val="7AEAA7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ULTRASONOGRAFIJA</a:t>
            </a:r>
            <a:endParaRPr lang="en-U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304800" y="1062038"/>
            <a:ext cx="3678238" cy="466725"/>
          </a:xfrm>
          <a:prstGeom prst="rect">
            <a:avLst/>
          </a:prstGeom>
          <a:noFill/>
          <a:ln w="9525">
            <a:solidFill>
              <a:srgbClr val="7AEAA7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r>
              <a:rPr lang="sr-Latn-CS" sz="24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TRANSABDOMINALNA</a:t>
            </a:r>
            <a:r>
              <a:rPr lang="en-US" sz="24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</p:txBody>
      </p:sp>
      <p:sp>
        <p:nvSpPr>
          <p:cNvPr id="123908" name="Rectangle 6"/>
          <p:cNvSpPr>
            <a:spLocks noChangeArrowheads="1"/>
          </p:cNvSpPr>
          <p:nvPr/>
        </p:nvSpPr>
        <p:spPr bwMode="auto">
          <a:xfrm>
            <a:off x="152400" y="1600200"/>
            <a:ext cx="4951413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400" b="1">
                <a:solidFill>
                  <a:schemeClr val="bg1"/>
                </a:solidFill>
                <a:latin typeface="Arial" panose="020B0604020202020204" pitchFamily="34" charset="0"/>
              </a:rPr>
              <a:t>GORNJI URINARNI PUTEVI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400" b="1">
                <a:solidFill>
                  <a:schemeClr val="bg1"/>
                </a:solidFill>
                <a:latin typeface="Arial" panose="020B0604020202020204" pitchFamily="34" charset="0"/>
              </a:rPr>
              <a:t>VELIČINA PROSTATE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400" b="1">
                <a:solidFill>
                  <a:schemeClr val="bg1"/>
                </a:solidFill>
                <a:latin typeface="Arial" panose="020B0604020202020204" pitchFamily="34" charset="0"/>
              </a:rPr>
              <a:t>REZIDUALNI URIN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400" b="1">
                <a:solidFill>
                  <a:schemeClr val="bg1"/>
                </a:solidFill>
                <a:latin typeface="Arial" panose="020B0604020202020204" pitchFamily="34" charset="0"/>
              </a:rPr>
              <a:t>KONKOMITANTNA OBOLJENJA</a:t>
            </a:r>
            <a:endParaRPr lang="en-US" altLang="sr-Latn-RS" sz="2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23909" name="Picture 8" descr="p3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181350"/>
            <a:ext cx="48006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4216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133600"/>
            <a:ext cx="335597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2" name="Rectangle 6"/>
          <p:cNvSpPr>
            <a:spLocks noChangeArrowheads="1"/>
          </p:cNvSpPr>
          <p:nvPr/>
        </p:nvSpPr>
        <p:spPr bwMode="auto">
          <a:xfrm>
            <a:off x="2590800" y="0"/>
            <a:ext cx="3048000" cy="528638"/>
          </a:xfrm>
          <a:prstGeom prst="rect">
            <a:avLst/>
          </a:prstGeom>
          <a:noFill/>
          <a:ln w="9525">
            <a:solidFill>
              <a:srgbClr val="7AEA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l-SI" altLang="sr-Latn-RS" sz="2800" b="1">
                <a:latin typeface="Arial" panose="020B0604020202020204" pitchFamily="34" charset="0"/>
              </a:rPr>
              <a:t>TUR prostate</a:t>
            </a:r>
            <a:endParaRPr lang="en-US" altLang="sr-Latn-RS" sz="2800" b="1">
              <a:latin typeface="Arial" panose="020B0604020202020204" pitchFamily="34" charset="0"/>
            </a:endParaRPr>
          </a:p>
        </p:txBody>
      </p:sp>
      <p:sp>
        <p:nvSpPr>
          <p:cNvPr id="124933" name="Rectangle 7"/>
          <p:cNvSpPr>
            <a:spLocks noChangeArrowheads="1"/>
          </p:cNvSpPr>
          <p:nvPr/>
        </p:nvSpPr>
        <p:spPr bwMode="auto">
          <a:xfrm>
            <a:off x="0" y="565150"/>
            <a:ext cx="8572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2400" b="1">
                <a:solidFill>
                  <a:schemeClr val="bg1"/>
                </a:solidFill>
                <a:latin typeface="Arial" panose="020B0604020202020204" pitchFamily="34" charset="0"/>
              </a:rPr>
              <a:t>Čini </a:t>
            </a:r>
            <a:r>
              <a:rPr lang="en-US" altLang="sr-Latn-RS" sz="2400" b="1">
                <a:solidFill>
                  <a:schemeClr val="bg1"/>
                </a:solidFill>
                <a:latin typeface="Arial" panose="020B0604020202020204" pitchFamily="34" charset="0"/>
              </a:rPr>
              <a:t>do 75% </a:t>
            </a:r>
            <a:r>
              <a:rPr lang="sr-Latn-CS" altLang="sr-Latn-RS" sz="2400" b="1">
                <a:solidFill>
                  <a:schemeClr val="bg1"/>
                </a:solidFill>
                <a:latin typeface="Arial" panose="020B0604020202020204" pitchFamily="34" charset="0"/>
              </a:rPr>
              <a:t>svih operacija, metoda izbora za prostate</a:t>
            </a:r>
            <a:r>
              <a:rPr lang="en-US" altLang="sr-Latn-RS" sz="2400" b="1">
                <a:solidFill>
                  <a:schemeClr val="bg1"/>
                </a:solidFill>
                <a:latin typeface="Arial" panose="020B0604020202020204" pitchFamily="34" charset="0"/>
              </a:rPr>
              <a:t> 30-80mL </a:t>
            </a:r>
          </a:p>
        </p:txBody>
      </p:sp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0" y="1143000"/>
            <a:ext cx="85026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>
              <a:defRPr/>
            </a:pPr>
            <a:r>
              <a:rPr lang="sr-Latn-C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sr-Latn-CS" sz="2400" b="1">
                <a:solidFill>
                  <a:schemeClr val="bg1"/>
                </a:solidFill>
                <a:latin typeface="Arial" charset="0"/>
              </a:rPr>
              <a:t>TURP (druga najčešća procedura, iza katarakte)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Srodna sli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533400"/>
            <a:ext cx="84772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6" descr="turpNIDD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7772400" cy="603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3" r="37537" b="38387"/>
          <a:stretch>
            <a:fillRect/>
          </a:stretch>
        </p:blipFill>
        <p:spPr bwMode="auto">
          <a:xfrm>
            <a:off x="0" y="0"/>
            <a:ext cx="7848600" cy="673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2" r="38939" b="38387"/>
          <a:stretch>
            <a:fillRect/>
          </a:stretch>
        </p:blipFill>
        <p:spPr bwMode="auto">
          <a:xfrm>
            <a:off x="1588" y="0"/>
            <a:ext cx="7802562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5888"/>
            <a:ext cx="7477125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sz="4400" b="1"/>
              <a:t>Vesica urinaria</a:t>
            </a:r>
            <a:r>
              <a:rPr lang="sr-Latn-CS" sz="4400"/>
              <a:t> </a:t>
            </a:r>
            <a:r>
              <a:rPr lang="sr-Latn-CS" sz="4400" b="1"/>
              <a:t>feminina </a:t>
            </a:r>
            <a:r>
              <a:rPr lang="sr-Latn-CS" sz="4400"/>
              <a:t>(</a:t>
            </a:r>
            <a:r>
              <a:rPr lang="sr-Latn-CS" sz="4400">
                <a:solidFill>
                  <a:schemeClr val="tx1"/>
                </a:solidFill>
                <a:latin typeface="YUBaskerville" pitchFamily="18" charset="0"/>
              </a:rPr>
              <a:t>ženska mokraćna bešika</a:t>
            </a:r>
            <a:r>
              <a:rPr lang="sr-Latn-CS" sz="4400"/>
              <a:t>)</a:t>
            </a:r>
            <a:endParaRPr lang="en-GB" sz="4400"/>
          </a:p>
        </p:txBody>
      </p:sp>
      <p:pic>
        <p:nvPicPr>
          <p:cNvPr id="23555" name="Picture 4" descr="Graphic1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341438"/>
            <a:ext cx="6192837" cy="5400675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|1.1|3.5|9.1|8.8|11|2.5|3.5|3.1|3.5|2.7|6.3|7.2|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1|1.3|1.9|1.9|1.1|1|1.9|1.5|166.3|1.1|2.7|15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1.7|1.5|3.1|2.7|1.3|9|7.3|49.6|8.1|9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1304</TotalTime>
  <Words>1060</Words>
  <Application>Microsoft Office PowerPoint</Application>
  <PresentationFormat>On-screen Show (4:3)</PresentationFormat>
  <Paragraphs>236</Paragraphs>
  <Slides>65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5" baseType="lpstr">
      <vt:lpstr>宋体</vt:lpstr>
      <vt:lpstr>Arial</vt:lpstr>
      <vt:lpstr>Book Antiqua</vt:lpstr>
      <vt:lpstr>Calibri</vt:lpstr>
      <vt:lpstr>Constantia</vt:lpstr>
      <vt:lpstr>Times New Roman</vt:lpstr>
      <vt:lpstr>Wingdings</vt:lpstr>
      <vt:lpstr>Wingdings 2</vt:lpstr>
      <vt:lpstr>YUBaskerville</vt:lpstr>
      <vt:lpstr>Flow</vt:lpstr>
      <vt:lpstr>VESICA URINARIA,  URETHRA MASCULINA,  ORGANA GENITALIA MASCULINA</vt:lpstr>
      <vt:lpstr>PowerPoint Presentation</vt:lpstr>
      <vt:lpstr>PowerPoint Presentation</vt:lpstr>
      <vt:lpstr>                          Vesica urinaria (мокраћна бешикa): 1) apex vesicae  - lig. umbilicale medianum (urahus) - umbilicus 2) cervix vesicae 3) corpus vesicae - горња страна телa:  - excavatio rectovesicalis  - excavatio vesicouterina - предња страна тела: fascia vesicoumbilicalis  - spatium retropubicum (Retzius) - fundus vesicae – база – дно – задњедоња страна - на простату и ректум, тј. врат мaтерице и вaгину  </vt:lpstr>
      <vt:lpstr>Vesica urinaria (mokraćna bešika): 1) fundus vesicae 2) apex vesicae  - lig. umbilicale medianum 3) cervix vesicae 4) corpus vesicae - gornja strana tela:  - excavatio rectovesicalis  - excavatio vesicouterina - prednja strana tela:  - spatium retropubicum (Retzius) - m. detrusor vesicae  - m. sphincter vesicae</vt:lpstr>
      <vt:lpstr>БОЧНЕ ИВИЦЕ – Lligg. umbilicalia medialia  – (a. umbilicalis), укршта их d.deferens, доњебочне стране ЗАДЊА ИВИЦА – спој горње стране i fundusa, exavatio recto-vesicalis i exavatio recto-uterina               Trigonum vesicae (Lieutaud):  a) два задња темена граде -десни и леви ostium ureteri-plica interureterica b) предње темe гради - ostium  urethrae internum - uvula vesicae</vt:lpstr>
      <vt:lpstr>PowerPoint Presentation</vt:lpstr>
      <vt:lpstr>PowerPoint Presentation</vt:lpstr>
      <vt:lpstr>Vesica urinaria feminina (ženska mokraćna bešika)</vt:lpstr>
      <vt:lpstr>Vesica urinaria masculina (muška mokraćna bešika)</vt:lpstr>
      <vt:lpstr>ГРАЂА М. БЕШИКЕ</vt:lpstr>
      <vt:lpstr>Крвни и лимфни судови и инервација м. бешике</vt:lpstr>
      <vt:lpstr>МУШКИ ПОЛНИ ОРГАНИ  (ORGANA GENITALIA MASCULINA)</vt:lpstr>
      <vt:lpstr>Organa genitalia masculina (polni organi muškarca):  - organa genitalia masculina  externa (spoljašnji polni  organi muškarca)  - organa genitalia masculina  interna (unutrašnji polni  organi muškarca)</vt:lpstr>
      <vt:lpstr>Organa genitalia masculina  (polni organi muškarca)</vt:lpstr>
      <vt:lpstr>Organa genitalia masculina externa (spoljašnji polni organi muškarca): 1) Penis:10,2 – 15,2 cm.  a) glans penis   - ostium urethrae externum   - preputium penis, frenulum preputii    b) corpus penis   - collum glandis  c) radix penis  - tela subcutanea penis- Colles fascia- dartos fasc.- nastavlja sa Scarpa´s fas.  - fascia profunda penis Buck- za t.albugineu  - lig. fundiforme penis  - lig. suspensorium penis- nastavak Buck`s fasc.</vt:lpstr>
      <vt:lpstr>PowerPoint Presentation</vt:lpstr>
      <vt:lpstr>PowerPoint Presentation</vt:lpstr>
      <vt:lpstr>PowerPoint Presentation</vt:lpstr>
      <vt:lpstr>PowerPoint Presentation</vt:lpstr>
      <vt:lpstr>erektilna tela penisa:  a) corpora cavernosa penis   - interkavernozni septum     - crura penis   - sinusoidi-kavernozni prostori- trabekule  b) corpus spongiosum penis     - glans penis   - bulbus penis  - tunica albuginea</vt:lpstr>
      <vt:lpstr>PowerPoint Presentation</vt:lpstr>
      <vt:lpstr>PowerPoint Presentation</vt:lpstr>
      <vt:lpstr>МОКРАЋНА ЦЕВ (URTHRA)</vt:lpstr>
      <vt:lpstr>PowerPoint Presentation</vt:lpstr>
      <vt:lpstr>URETHRA MASCULINA A) pars prostatica urethrae : 2-4 cm,10-12 mm.  - pars intramuralis  - ostium urethrae internum – 7 mm  - spatium profundum perinei  - colliculus seminalis  s.verumontanum  - utriculus prostaticus  - ductus ejaculatorius dexter et sinister  - crista urethralis - sinus prostaticus - ductuli prostatici B) pars membranacea urethrae : 1 cm, 3-7 mm.  - između  f.d.urogenitalis sup.et inf.  - m.sphincter urethrae externus  - ispred – v.dorsalis penis profunda, bočno- Cooper žl. C) pars spongiosa urethrae: 15 cm, 6-8 mm  - corpus spongiosum, fossa bulbi, fossa navicularis – 10-12 mm, valvula Guerini,ostium urethrae externum 6 mm. - curvatura subpubica – 1,5 cm ispod simfize,  curvatura prepubica</vt:lpstr>
      <vt:lpstr>Pars prostatica urethrae</vt:lpstr>
      <vt:lpstr>URETHRA MASCULINA</vt:lpstr>
      <vt:lpstr>2) Urethra masculina (pars spongiosa):  - glandulae urethrales (Littre)  a) fossa navicularis   - valvula fossae     navicularis (Guerin)  b) fossa bulbi  c) ostium urethrae externum</vt:lpstr>
      <vt:lpstr>СУДОВИ И ЖИВЦИ МУШКЕ УРЕТРЕ</vt:lpstr>
      <vt:lpstr>PowerPoint Presentation</vt:lpstr>
      <vt:lpstr>PowerPoint Presentation</vt:lpstr>
      <vt:lpstr>МОКРАЋНА ЦЕВ (URTHRA)</vt:lpstr>
      <vt:lpstr>PowerPoint Presentation</vt:lpstr>
      <vt:lpstr>3) Scrotum:  - koža: septum scroti, raphae scroti  - tunica dartos:  (glatki mišići)  a) testis  b) epididymis  c) funiculus spermaticus Arterije:  rr.scr.ant-a.pudenda externa, rr.scr.pos.- a.pudenda interna Vene:  vv.pudendae externae et internae Limfatici:  nodi lymphatici inguinales superficiales Inervacija:  prednju stranu- n.ilioinguinalis,  zadnju stranu- n.perinealis i n.cutaneus femoris posterior</vt:lpstr>
      <vt:lpstr>Scrotum</vt:lpstr>
      <vt:lpstr>УНУТРАШЊИ МУШКИ ПОЛНИ ОРГАНИ </vt:lpstr>
      <vt:lpstr>Organa genitalia masculina interna (unutrašnji polni organi muškarca): 1) Testis /orchis/ (semnik)  - facies medialis  - facies lateralis  - margo anterior  - extremitas inferior  - extremitas superior   - epididymis   - margo posterior - descensus testis  - gubernaculum testis  - procesus vaginalis peritonei  - funiculus spermaticus  - vestigium processus vaginalis</vt:lpstr>
      <vt:lpstr>PowerPoint Presentation</vt:lpstr>
      <vt:lpstr>PowerPoint Presentation</vt:lpstr>
      <vt:lpstr>УНУТРАШЊИ МУШКИ ПОЛНИ ОРГАНИ </vt:lpstr>
      <vt:lpstr>- gradja testisa:  A) vezivno tkivo testisa:   a) tunica albuginea    - tunica vaginalis   b) septula testis   c) mediastinum testis  (Highmore)  B) parenhim testisa:  - lobuli testis   a) tubuli seminiferi contorti   b) tubuli seminiferi recti   c) ductuli efferentes testis    - rete testis (Haller)   - interstitium testis (Leydig)</vt:lpstr>
      <vt:lpstr>Testis /orchis/ (semnik)</vt:lpstr>
      <vt:lpstr>Testis /orchis/ (semnik)</vt:lpstr>
      <vt:lpstr>- tunicae testis (omotači testisa)  1) tunica vaginalis testis   - peritoneum parietale (processus  vaginalis)   a) lamina visceralis - epiorchium   b) lamia parietalis - periorchium   - mesorchium                        - sinus epidimydis, lig.epidimytis sup.et inf.   2) fascia spermatica interna   - fascia transversalis  3) m. cremaster et fascia cremasterica   - m. obliquus internus abdominis  4) fascia spermatica externa   - aponeurosis m. obliqui externi  abdominis et fascia  superficialis abdominis </vt:lpstr>
      <vt:lpstr>ВАСКУЛАРИЗАЦИЈА И ИНЕРВАЦИЈА </vt:lpstr>
      <vt:lpstr>Akutni skrotum</vt:lpstr>
      <vt:lpstr>УНУТРАШЊИ МУШКИ ПОЛНИ ОРГАНИ </vt:lpstr>
      <vt:lpstr>2) Epididymis:  a) caput epididymis   - lobuli coni epididymis 9-12   - ductulus efferens testis 6-15 cm  b) corpus epididymis  c) cauda epididymis   - zajedno - ductus epididymis 4-6 m  Inervacija: pl.testicularis i pl.deferentialis 3) Ductus deferens (semevod):  1) pars epididymica  2) pars funicularis  3) pars iliaca  4) pars pelvica  - ampulla ductus deferentis</vt:lpstr>
      <vt:lpstr>Ductus deferens - semevod</vt:lpstr>
      <vt:lpstr>PowerPoint Presentation</vt:lpstr>
      <vt:lpstr>4) Funiculus spermaticus (semena vrpca):  a) ductus deferens  b) a. testicularis   - pars abdominalis aortae  c) a. cremasterica   - a. epigastrica inferior  d) a. ductus deferentis   - a. iliaca interna  e) plexus pampiniformis anterior et posterior   - vv. testiculares i vv.deferentiales  f) r. genitalis n. genitofemoralis (m.cremaster)  g) vegetativni nervni spletovi:   - plexus testicularis   - plexus deferentialis  h) vasa lymphatica - nodi lymphoidei lumbales  i) lig.vaginale – pr.vaginalis peritonei  (vestigium processus vaginalis)– hernia inguinalis congenita</vt:lpstr>
      <vt:lpstr>5) Glandulae vesiculosae /vesiculae seminales/ (semene kesice):  - 5-6 cm x 2 cm,septum rectovesicale  - ductus excretorius  - zajedno sa ampulla-om  ductus deferentis -          ductus ejaculatorius  - pars prostatica urethrae  (colliculus seminalis)  - 60-75% s.tečnosti,  - t.mucosa, t.muscularis, t.adventitia  - Pl.pelvinus- pl.deferentialis- simpatikus – gl.mm.semevoda i s.kesica. 6) Glandulae bulbourethrales (Cowper) – d.urogenitale  - ductus gl.bulbourethralis – fossa bulbi  - slabo alkalan sekret</vt:lpstr>
      <vt:lpstr>PowerPoint Presentation</vt:lpstr>
      <vt:lpstr>7) Prostata:  - fascia prostatae – “lažna kapsula”  - capsula prostatica – “prava kapsula”  1) basis prostatae  2) apex prostatae – d.urogenitale  3) facies anterior  - spatium retropubicum – lig.puboprostaticum  4) facies posterior  - fascia rectoprostatica (septum rectovesicale)  5) facies inferolaterales  - m. puboprostaticus (levator prostatae) Sadržaj prostate:  -  zona glandularum periurethralium, 50 gl.prostaticae- ductuli prostatici  - m.prostaticus  - utriculus prostaticus  - urethra masculina i ductus ejaculatorius</vt:lpstr>
      <vt:lpstr>Prostata</vt:lpstr>
      <vt:lpstr>- na svom prolasku kroz prostatu ductus ejaculatorius i uretra je dele na režnjeve:  a) lobus medius - hipertrofija  b) lobus dexter et sinister  - sulcus (lobulus inferoposterior,inferolateralis, superomedialis i anteromedialis)  c) isthmus prostatae – lobus anterior</vt:lpstr>
      <vt:lpstr>PowerPoint Presentation</vt:lpstr>
      <vt:lpstr>Krvni i limfni sudovi i inervacija prostate</vt:lpstr>
      <vt:lpstr>PowerPoint Presentation</vt:lpstr>
      <vt:lpstr>ZONALNA ANATOMIJA PROSTATE</vt:lpstr>
      <vt:lpstr>ULTRASONOGRAFIJA</vt:lpstr>
      <vt:lpstr>PowerPoint Presentation</vt:lpstr>
      <vt:lpstr>PowerPoint Presentation</vt:lpstr>
      <vt:lpstr>PowerPoint Presentation</vt:lpstr>
    </vt:vector>
  </TitlesOfParts>
  <Company>US Medical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DIAPHRAGMA PELVIS. PERINEUM. FOSSA ISCHIO-ANALIS ET CANALIS PUDENDALIS. ORGANSKI I SUDOVNONERVNI PROSTOR. PODELA SUBPERITONEALNOG PROSTORA NA LOŽE. POLOŽAJ ORGANA U MUŠKOJ I ŽENSKOJ KARLICI. URETER (PARS PELVINA), VESICA URINARIA.</dc:title>
  <dc:creator>Ucionica-6</dc:creator>
  <cp:lastModifiedBy>Win10</cp:lastModifiedBy>
  <cp:revision>91</cp:revision>
  <dcterms:created xsi:type="dcterms:W3CDTF">2007-01-15T12:09:13Z</dcterms:created>
  <dcterms:modified xsi:type="dcterms:W3CDTF">2020-09-30T07:16:07Z</dcterms:modified>
</cp:coreProperties>
</file>